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91" r:id="rId5"/>
  </p:sldMasterIdLst>
  <p:notesMasterIdLst>
    <p:notesMasterId r:id="rId30"/>
  </p:notesMasterIdLst>
  <p:handoutMasterIdLst>
    <p:handoutMasterId r:id="rId31"/>
  </p:handoutMasterIdLst>
  <p:sldIdLst>
    <p:sldId id="754" r:id="rId6"/>
    <p:sldId id="832" r:id="rId7"/>
    <p:sldId id="830" r:id="rId8"/>
    <p:sldId id="3465" r:id="rId9"/>
    <p:sldId id="306" r:id="rId10"/>
    <p:sldId id="3469" r:id="rId11"/>
    <p:sldId id="833" r:id="rId12"/>
    <p:sldId id="3468" r:id="rId13"/>
    <p:sldId id="291" r:id="rId14"/>
    <p:sldId id="3470" r:id="rId15"/>
    <p:sldId id="3490" r:id="rId16"/>
    <p:sldId id="3491" r:id="rId17"/>
    <p:sldId id="3492" r:id="rId18"/>
    <p:sldId id="294" r:id="rId19"/>
    <p:sldId id="3460" r:id="rId20"/>
    <p:sldId id="3463" r:id="rId21"/>
    <p:sldId id="3462" r:id="rId22"/>
    <p:sldId id="1491" r:id="rId23"/>
    <p:sldId id="3506" r:id="rId24"/>
    <p:sldId id="3495" r:id="rId25"/>
    <p:sldId id="3464" r:id="rId26"/>
    <p:sldId id="3488" r:id="rId27"/>
    <p:sldId id="3505" r:id="rId28"/>
    <p:sldId id="3508" r:id="rId29"/>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600" userDrawn="1">
          <p15:clr>
            <a:srgbClr val="A4A3A4"/>
          </p15:clr>
        </p15:guide>
        <p15:guide id="2" orient="horz" pos="1416" userDrawn="1">
          <p15:clr>
            <a:srgbClr val="A4A3A4"/>
          </p15:clr>
        </p15:guide>
        <p15:guide id="4" pos="5455">
          <p15:clr>
            <a:srgbClr val="A4A3A4"/>
          </p15:clr>
        </p15:guide>
        <p15:guide id="5" orient="horz" pos="168" userDrawn="1">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5B8"/>
    <a:srgbClr val="00B050"/>
    <a:srgbClr val="0071C5"/>
    <a:srgbClr val="0C34BD"/>
    <a:srgbClr val="B3B3B3"/>
    <a:srgbClr val="6E6E6E"/>
    <a:srgbClr val="4A4A4A"/>
    <a:srgbClr val="5D1682"/>
    <a:srgbClr val="008564"/>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488E4A-229E-4A92-9F52-5568A2074F8B}" v="3" dt="2021-02-17T23:19:03.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64" autoAdjust="0"/>
    <p:restoredTop sz="91003" autoAdjust="0"/>
  </p:normalViewPr>
  <p:slideViewPr>
    <p:cSldViewPr snapToGrid="0">
      <p:cViewPr varScale="1">
        <p:scale>
          <a:sx n="65" d="100"/>
          <a:sy n="65" d="100"/>
        </p:scale>
        <p:origin x="66" y="1458"/>
      </p:cViewPr>
      <p:guideLst>
        <p:guide orient="horz" pos="600"/>
        <p:guide orient="horz" pos="1416"/>
        <p:guide pos="5455"/>
        <p:guide orient="horz" pos="168"/>
        <p:guide pos="345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55" d="100"/>
          <a:sy n="55" d="100"/>
        </p:scale>
        <p:origin x="1963" y="1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vith Vasudeva Rao" userId="6920d12a-44fb-4da5-835e-2d25c7deceb2" providerId="ADAL" clId="{B1488E4A-229E-4A92-9F52-5568A2074F8B}"/>
    <pc:docChg chg="undo custSel addSld delSld modSld">
      <pc:chgData name="Samvith Vasudeva Rao" userId="6920d12a-44fb-4da5-835e-2d25c7deceb2" providerId="ADAL" clId="{B1488E4A-229E-4A92-9F52-5568A2074F8B}" dt="2021-02-17T23:19:03.830" v="680"/>
      <pc:docMkLst>
        <pc:docMk/>
      </pc:docMkLst>
      <pc:sldChg chg="modAnim">
        <pc:chgData name="Samvith Vasudeva Rao" userId="6920d12a-44fb-4da5-835e-2d25c7deceb2" providerId="ADAL" clId="{B1488E4A-229E-4A92-9F52-5568A2074F8B}" dt="2021-02-17T23:16:54.925" v="616"/>
        <pc:sldMkLst>
          <pc:docMk/>
          <pc:sldMk cId="1908631340" sldId="306"/>
        </pc:sldMkLst>
      </pc:sldChg>
      <pc:sldChg chg="modAnim">
        <pc:chgData name="Samvith Vasudeva Rao" userId="6920d12a-44fb-4da5-835e-2d25c7deceb2" providerId="ADAL" clId="{B1488E4A-229E-4A92-9F52-5568A2074F8B}" dt="2021-02-17T23:19:03.830" v="680"/>
        <pc:sldMkLst>
          <pc:docMk/>
          <pc:sldMk cId="882984217" sldId="1491"/>
        </pc:sldMkLst>
      </pc:sldChg>
      <pc:sldChg chg="modSp mod">
        <pc:chgData name="Samvith Vasudeva Rao" userId="6920d12a-44fb-4da5-835e-2d25c7deceb2" providerId="ADAL" clId="{B1488E4A-229E-4A92-9F52-5568A2074F8B}" dt="2021-02-17T23:06:15.306" v="613" actId="20577"/>
        <pc:sldMkLst>
          <pc:docMk/>
          <pc:sldMk cId="11450832" sldId="3463"/>
        </pc:sldMkLst>
        <pc:spChg chg="mod">
          <ac:chgData name="Samvith Vasudeva Rao" userId="6920d12a-44fb-4da5-835e-2d25c7deceb2" providerId="ADAL" clId="{B1488E4A-229E-4A92-9F52-5568A2074F8B}" dt="2021-02-17T23:06:15.306" v="613" actId="20577"/>
          <ac:spMkLst>
            <pc:docMk/>
            <pc:sldMk cId="11450832" sldId="3463"/>
            <ac:spMk id="4" creationId="{278BE5C6-0C11-47B4-8681-57BDC20C88DC}"/>
          </ac:spMkLst>
        </pc:spChg>
      </pc:sldChg>
      <pc:sldChg chg="modSp mod">
        <pc:chgData name="Samvith Vasudeva Rao" userId="6920d12a-44fb-4da5-835e-2d25c7deceb2" providerId="ADAL" clId="{B1488E4A-229E-4A92-9F52-5568A2074F8B}" dt="2021-02-17T23:06:57.849" v="614" actId="208"/>
        <pc:sldMkLst>
          <pc:docMk/>
          <pc:sldMk cId="3796090030" sldId="3464"/>
        </pc:sldMkLst>
        <pc:spChg chg="mod">
          <ac:chgData name="Samvith Vasudeva Rao" userId="6920d12a-44fb-4da5-835e-2d25c7deceb2" providerId="ADAL" clId="{B1488E4A-229E-4A92-9F52-5568A2074F8B}" dt="2021-02-17T23:06:57.849" v="614" actId="208"/>
          <ac:spMkLst>
            <pc:docMk/>
            <pc:sldMk cId="3796090030" sldId="3464"/>
            <ac:spMk id="3" creationId="{FCCC0E54-5B49-48CC-93B9-B0CD3A07CF09}"/>
          </ac:spMkLst>
        </pc:spChg>
      </pc:sldChg>
      <pc:sldChg chg="modSp mod">
        <pc:chgData name="Samvith Vasudeva Rao" userId="6920d12a-44fb-4da5-835e-2d25c7deceb2" providerId="ADAL" clId="{B1488E4A-229E-4A92-9F52-5568A2074F8B}" dt="2021-02-17T23:18:14.130" v="679" actId="1076"/>
        <pc:sldMkLst>
          <pc:docMk/>
          <pc:sldMk cId="200345390" sldId="3470"/>
        </pc:sldMkLst>
        <pc:spChg chg="mod">
          <ac:chgData name="Samvith Vasudeva Rao" userId="6920d12a-44fb-4da5-835e-2d25c7deceb2" providerId="ADAL" clId="{B1488E4A-229E-4A92-9F52-5568A2074F8B}" dt="2021-02-17T23:17:55.489" v="672" actId="1038"/>
          <ac:spMkLst>
            <pc:docMk/>
            <pc:sldMk cId="200345390" sldId="3470"/>
            <ac:spMk id="7" creationId="{185BF6BA-4158-4835-B5E3-DB0FA88062EE}"/>
          </ac:spMkLst>
        </pc:spChg>
        <pc:spChg chg="mod">
          <ac:chgData name="Samvith Vasudeva Rao" userId="6920d12a-44fb-4da5-835e-2d25c7deceb2" providerId="ADAL" clId="{B1488E4A-229E-4A92-9F52-5568A2074F8B}" dt="2021-02-17T23:17:55.489" v="672" actId="1038"/>
          <ac:spMkLst>
            <pc:docMk/>
            <pc:sldMk cId="200345390" sldId="3470"/>
            <ac:spMk id="22" creationId="{A611881F-EEA9-4B13-AA19-97CCFCE42AB7}"/>
          </ac:spMkLst>
        </pc:spChg>
        <pc:spChg chg="mod">
          <ac:chgData name="Samvith Vasudeva Rao" userId="6920d12a-44fb-4da5-835e-2d25c7deceb2" providerId="ADAL" clId="{B1488E4A-229E-4A92-9F52-5568A2074F8B}" dt="2021-02-17T23:17:45.330" v="652" actId="1038"/>
          <ac:spMkLst>
            <pc:docMk/>
            <pc:sldMk cId="200345390" sldId="3470"/>
            <ac:spMk id="30" creationId="{02ACD6C4-9620-4706-9FC7-3FA0E1C37A43}"/>
          </ac:spMkLst>
        </pc:spChg>
        <pc:spChg chg="mod">
          <ac:chgData name="Samvith Vasudeva Rao" userId="6920d12a-44fb-4da5-835e-2d25c7deceb2" providerId="ADAL" clId="{B1488E4A-229E-4A92-9F52-5568A2074F8B}" dt="2021-02-17T23:17:45.330" v="652" actId="1038"/>
          <ac:spMkLst>
            <pc:docMk/>
            <pc:sldMk cId="200345390" sldId="3470"/>
            <ac:spMk id="48" creationId="{8CCE1317-1339-40E2-B07E-7C6C3E3200A0}"/>
          </ac:spMkLst>
        </pc:spChg>
        <pc:spChg chg="mod">
          <ac:chgData name="Samvith Vasudeva Rao" userId="6920d12a-44fb-4da5-835e-2d25c7deceb2" providerId="ADAL" clId="{B1488E4A-229E-4A92-9F52-5568A2074F8B}" dt="2021-02-17T23:17:59.486" v="673" actId="1076"/>
          <ac:spMkLst>
            <pc:docMk/>
            <pc:sldMk cId="200345390" sldId="3470"/>
            <ac:spMk id="50" creationId="{9227B4E1-0B28-4B4A-AFC8-B49F97492F46}"/>
          </ac:spMkLst>
        </pc:spChg>
        <pc:spChg chg="mod">
          <ac:chgData name="Samvith Vasudeva Rao" userId="6920d12a-44fb-4da5-835e-2d25c7deceb2" providerId="ADAL" clId="{B1488E4A-229E-4A92-9F52-5568A2074F8B}" dt="2021-02-17T23:18:00.960" v="674" actId="1076"/>
          <ac:spMkLst>
            <pc:docMk/>
            <pc:sldMk cId="200345390" sldId="3470"/>
            <ac:spMk id="55" creationId="{8B602CEB-741A-4A2D-A39C-84A26ADED873}"/>
          </ac:spMkLst>
        </pc:spChg>
        <pc:spChg chg="mod">
          <ac:chgData name="Samvith Vasudeva Rao" userId="6920d12a-44fb-4da5-835e-2d25c7deceb2" providerId="ADAL" clId="{B1488E4A-229E-4A92-9F52-5568A2074F8B}" dt="2021-02-17T23:18:09.948" v="678" actId="1076"/>
          <ac:spMkLst>
            <pc:docMk/>
            <pc:sldMk cId="200345390" sldId="3470"/>
            <ac:spMk id="63" creationId="{332F9656-66B8-48AC-9098-DF63B2045DC1}"/>
          </ac:spMkLst>
        </pc:spChg>
        <pc:spChg chg="mod">
          <ac:chgData name="Samvith Vasudeva Rao" userId="6920d12a-44fb-4da5-835e-2d25c7deceb2" providerId="ADAL" clId="{B1488E4A-229E-4A92-9F52-5568A2074F8B}" dt="2021-02-17T23:18:14.130" v="679" actId="1076"/>
          <ac:spMkLst>
            <pc:docMk/>
            <pc:sldMk cId="200345390" sldId="3470"/>
            <ac:spMk id="66" creationId="{4B0CD425-3EC3-468F-9325-204529A8E325}"/>
          </ac:spMkLst>
        </pc:spChg>
        <pc:spChg chg="mod">
          <ac:chgData name="Samvith Vasudeva Rao" userId="6920d12a-44fb-4da5-835e-2d25c7deceb2" providerId="ADAL" clId="{B1488E4A-229E-4A92-9F52-5568A2074F8B}" dt="2021-02-17T23:18:06.712" v="677" actId="1076"/>
          <ac:spMkLst>
            <pc:docMk/>
            <pc:sldMk cId="200345390" sldId="3470"/>
            <ac:spMk id="78" creationId="{DF7E50B2-B5DD-4EA2-8424-46BD4B949FAB}"/>
          </ac:spMkLst>
        </pc:spChg>
        <pc:grpChg chg="mod">
          <ac:chgData name="Samvith Vasudeva Rao" userId="6920d12a-44fb-4da5-835e-2d25c7deceb2" providerId="ADAL" clId="{B1488E4A-229E-4A92-9F52-5568A2074F8B}" dt="2021-02-17T23:17:45.330" v="652" actId="1038"/>
          <ac:grpSpMkLst>
            <pc:docMk/>
            <pc:sldMk cId="200345390" sldId="3470"/>
            <ac:grpSpMk id="3" creationId="{68D419CF-DBB6-4A73-AE1B-646CDF30D462}"/>
          </ac:grpSpMkLst>
        </pc:grpChg>
        <pc:picChg chg="mod">
          <ac:chgData name="Samvith Vasudeva Rao" userId="6920d12a-44fb-4da5-835e-2d25c7deceb2" providerId="ADAL" clId="{B1488E4A-229E-4A92-9F52-5568A2074F8B}" dt="2021-02-17T23:18:04.501" v="676" actId="1076"/>
          <ac:picMkLst>
            <pc:docMk/>
            <pc:sldMk cId="200345390" sldId="3470"/>
            <ac:picMk id="8" creationId="{E01E13F4-E45B-4BD0-B65A-3F579A79928B}"/>
          </ac:picMkLst>
        </pc:picChg>
        <pc:picChg chg="mod">
          <ac:chgData name="Samvith Vasudeva Rao" userId="6920d12a-44fb-4da5-835e-2d25c7deceb2" providerId="ADAL" clId="{B1488E4A-229E-4A92-9F52-5568A2074F8B}" dt="2021-02-17T23:17:55.489" v="672" actId="1038"/>
          <ac:picMkLst>
            <pc:docMk/>
            <pc:sldMk cId="200345390" sldId="3470"/>
            <ac:picMk id="53" creationId="{F8DE0F62-4784-4641-BFB8-52A718D61F20}"/>
          </ac:picMkLst>
        </pc:picChg>
        <pc:picChg chg="mod">
          <ac:chgData name="Samvith Vasudeva Rao" userId="6920d12a-44fb-4da5-835e-2d25c7deceb2" providerId="ADAL" clId="{B1488E4A-229E-4A92-9F52-5568A2074F8B}" dt="2021-02-17T23:17:55.489" v="672" actId="1038"/>
          <ac:picMkLst>
            <pc:docMk/>
            <pc:sldMk cId="200345390" sldId="3470"/>
            <ac:picMk id="56" creationId="{8554F09A-EF20-4D8E-978A-81484949155D}"/>
          </ac:picMkLst>
        </pc:picChg>
        <pc:picChg chg="mod">
          <ac:chgData name="Samvith Vasudeva Rao" userId="6920d12a-44fb-4da5-835e-2d25c7deceb2" providerId="ADAL" clId="{B1488E4A-229E-4A92-9F52-5568A2074F8B}" dt="2021-02-17T23:17:55.489" v="672" actId="1038"/>
          <ac:picMkLst>
            <pc:docMk/>
            <pc:sldMk cId="200345390" sldId="3470"/>
            <ac:picMk id="67" creationId="{F4F92BD5-3DA2-40DF-A708-9C9D3BA5DE10}"/>
          </ac:picMkLst>
        </pc:picChg>
      </pc:sldChg>
      <pc:sldChg chg="del">
        <pc:chgData name="Samvith Vasudeva Rao" userId="6920d12a-44fb-4da5-835e-2d25c7deceb2" providerId="ADAL" clId="{B1488E4A-229E-4A92-9F52-5568A2074F8B}" dt="2021-02-17T23:02:42.405" v="466" actId="47"/>
        <pc:sldMkLst>
          <pc:docMk/>
          <pc:sldMk cId="4263273101" sldId="3507"/>
        </pc:sldMkLst>
      </pc:sldChg>
      <pc:sldChg chg="addSp delSp modSp add mod modClrScheme delAnim chgLayout">
        <pc:chgData name="Samvith Vasudeva Rao" userId="6920d12a-44fb-4da5-835e-2d25c7deceb2" providerId="ADAL" clId="{B1488E4A-229E-4A92-9F52-5568A2074F8B}" dt="2021-02-17T23:07:42.602" v="615" actId="6549"/>
        <pc:sldMkLst>
          <pc:docMk/>
          <pc:sldMk cId="3492355527" sldId="3508"/>
        </pc:sldMkLst>
        <pc:spChg chg="mod ord">
          <ac:chgData name="Samvith Vasudeva Rao" userId="6920d12a-44fb-4da5-835e-2d25c7deceb2" providerId="ADAL" clId="{B1488E4A-229E-4A92-9F52-5568A2074F8B}" dt="2021-02-17T23:02:52.778" v="472" actId="20577"/>
          <ac:spMkLst>
            <pc:docMk/>
            <pc:sldMk cId="3492355527" sldId="3508"/>
            <ac:spMk id="2" creationId="{463296BD-F1B3-478B-B382-669A922491C6}"/>
          </ac:spMkLst>
        </pc:spChg>
        <pc:spChg chg="add del mod ord">
          <ac:chgData name="Samvith Vasudeva Rao" userId="6920d12a-44fb-4da5-835e-2d25c7deceb2" providerId="ADAL" clId="{B1488E4A-229E-4A92-9F52-5568A2074F8B}" dt="2021-02-17T23:07:42.602" v="615" actId="6549"/>
          <ac:spMkLst>
            <pc:docMk/>
            <pc:sldMk cId="3492355527" sldId="3508"/>
            <ac:spMk id="4" creationId="{C59336CD-D188-4358-B4FD-FF2CD1452A0E}"/>
          </ac:spMkLst>
        </pc:spChg>
        <pc:spChg chg="add del mod ord">
          <ac:chgData name="Samvith Vasudeva Rao" userId="6920d12a-44fb-4da5-835e-2d25c7deceb2" providerId="ADAL" clId="{B1488E4A-229E-4A92-9F52-5568A2074F8B}" dt="2021-02-17T22:54:31.394" v="5" actId="478"/>
          <ac:spMkLst>
            <pc:docMk/>
            <pc:sldMk cId="3492355527" sldId="3508"/>
            <ac:spMk id="5" creationId="{CF851040-2D72-4978-81A6-6E1A735742DA}"/>
          </ac:spMkLst>
        </pc:spChg>
        <pc:spChg chg="add del mod ord">
          <ac:chgData name="Samvith Vasudeva Rao" userId="6920d12a-44fb-4da5-835e-2d25c7deceb2" providerId="ADAL" clId="{B1488E4A-229E-4A92-9F52-5568A2074F8B}" dt="2021-02-17T22:54:28.407" v="4" actId="700"/>
          <ac:spMkLst>
            <pc:docMk/>
            <pc:sldMk cId="3492355527" sldId="3508"/>
            <ac:spMk id="6" creationId="{5B6D5BFD-56A9-4959-BF56-6D00B1BEA1D1}"/>
          </ac:spMkLst>
        </pc:spChg>
        <pc:spChg chg="del">
          <ac:chgData name="Samvith Vasudeva Rao" userId="6920d12a-44fb-4da5-835e-2d25c7deceb2" providerId="ADAL" clId="{B1488E4A-229E-4A92-9F52-5568A2074F8B}" dt="2021-02-17T22:54:04.520" v="1" actId="478"/>
          <ac:spMkLst>
            <pc:docMk/>
            <pc:sldMk cId="3492355527" sldId="3508"/>
            <ac:spMk id="18" creationId="{E656B886-1AE6-4A51-8540-1E2A076C20C2}"/>
          </ac:spMkLst>
        </pc:spChg>
        <pc:spChg chg="del">
          <ac:chgData name="Samvith Vasudeva Rao" userId="6920d12a-44fb-4da5-835e-2d25c7deceb2" providerId="ADAL" clId="{B1488E4A-229E-4A92-9F52-5568A2074F8B}" dt="2021-02-17T22:54:04.520" v="1" actId="478"/>
          <ac:spMkLst>
            <pc:docMk/>
            <pc:sldMk cId="3492355527" sldId="3508"/>
            <ac:spMk id="54" creationId="{4C063459-1052-4288-98BE-3D9546B364D6}"/>
          </ac:spMkLst>
        </pc:spChg>
        <pc:spChg chg="del">
          <ac:chgData name="Samvith Vasudeva Rao" userId="6920d12a-44fb-4da5-835e-2d25c7deceb2" providerId="ADAL" clId="{B1488E4A-229E-4A92-9F52-5568A2074F8B}" dt="2021-02-17T22:54:04.520" v="1" actId="478"/>
          <ac:spMkLst>
            <pc:docMk/>
            <pc:sldMk cId="3492355527" sldId="3508"/>
            <ac:spMk id="55" creationId="{8B602CEB-741A-4A2D-A39C-84A26ADED873}"/>
          </ac:spMkLst>
        </pc:spChg>
        <pc:spChg chg="del">
          <ac:chgData name="Samvith Vasudeva Rao" userId="6920d12a-44fb-4da5-835e-2d25c7deceb2" providerId="ADAL" clId="{B1488E4A-229E-4A92-9F52-5568A2074F8B}" dt="2021-02-17T22:54:04.520" v="1" actId="478"/>
          <ac:spMkLst>
            <pc:docMk/>
            <pc:sldMk cId="3492355527" sldId="3508"/>
            <ac:spMk id="61" creationId="{7A8B9086-BFE8-45B7-AECA-5ADA6A715D37}"/>
          </ac:spMkLst>
        </pc:spChg>
        <pc:spChg chg="del">
          <ac:chgData name="Samvith Vasudeva Rao" userId="6920d12a-44fb-4da5-835e-2d25c7deceb2" providerId="ADAL" clId="{B1488E4A-229E-4A92-9F52-5568A2074F8B}" dt="2021-02-17T22:54:04.520" v="1" actId="478"/>
          <ac:spMkLst>
            <pc:docMk/>
            <pc:sldMk cId="3492355527" sldId="3508"/>
            <ac:spMk id="63" creationId="{332F9656-66B8-48AC-9098-DF63B2045DC1}"/>
          </ac:spMkLst>
        </pc:spChg>
        <pc:spChg chg="del">
          <ac:chgData name="Samvith Vasudeva Rao" userId="6920d12a-44fb-4da5-835e-2d25c7deceb2" providerId="ADAL" clId="{B1488E4A-229E-4A92-9F52-5568A2074F8B}" dt="2021-02-17T22:54:04.520" v="1" actId="478"/>
          <ac:spMkLst>
            <pc:docMk/>
            <pc:sldMk cId="3492355527" sldId="3508"/>
            <ac:spMk id="64" creationId="{C8CB485D-1290-40B6-8B0F-2760A10214B2}"/>
          </ac:spMkLst>
        </pc:spChg>
        <pc:spChg chg="del">
          <ac:chgData name="Samvith Vasudeva Rao" userId="6920d12a-44fb-4da5-835e-2d25c7deceb2" providerId="ADAL" clId="{B1488E4A-229E-4A92-9F52-5568A2074F8B}" dt="2021-02-17T22:54:04.520" v="1" actId="478"/>
          <ac:spMkLst>
            <pc:docMk/>
            <pc:sldMk cId="3492355527" sldId="3508"/>
            <ac:spMk id="65" creationId="{9A9A84A1-A61E-4C6F-8B6C-FF060828DD6D}"/>
          </ac:spMkLst>
        </pc:spChg>
        <pc:spChg chg="del">
          <ac:chgData name="Samvith Vasudeva Rao" userId="6920d12a-44fb-4da5-835e-2d25c7deceb2" providerId="ADAL" clId="{B1488E4A-229E-4A92-9F52-5568A2074F8B}" dt="2021-02-17T22:54:04.520" v="1" actId="478"/>
          <ac:spMkLst>
            <pc:docMk/>
            <pc:sldMk cId="3492355527" sldId="3508"/>
            <ac:spMk id="70" creationId="{955B6799-462E-4784-A85B-98019D934124}"/>
          </ac:spMkLst>
        </pc:spChg>
        <pc:spChg chg="del">
          <ac:chgData name="Samvith Vasudeva Rao" userId="6920d12a-44fb-4da5-835e-2d25c7deceb2" providerId="ADAL" clId="{B1488E4A-229E-4A92-9F52-5568A2074F8B}" dt="2021-02-17T22:54:04.520" v="1" actId="478"/>
          <ac:spMkLst>
            <pc:docMk/>
            <pc:sldMk cId="3492355527" sldId="3508"/>
            <ac:spMk id="78" creationId="{DF7E50B2-B5DD-4EA2-8424-46BD4B949FAB}"/>
          </ac:spMkLst>
        </pc:spChg>
        <pc:grpChg chg="del">
          <ac:chgData name="Samvith Vasudeva Rao" userId="6920d12a-44fb-4da5-835e-2d25c7deceb2" providerId="ADAL" clId="{B1488E4A-229E-4A92-9F52-5568A2074F8B}" dt="2021-02-17T22:54:04.520" v="1" actId="478"/>
          <ac:grpSpMkLst>
            <pc:docMk/>
            <pc:sldMk cId="3492355527" sldId="3508"/>
            <ac:grpSpMk id="11" creationId="{3F3EAA67-11AA-4C98-9244-E8B30D6AB1A6}"/>
          </ac:grpSpMkLst>
        </pc:grpChg>
        <pc:grpChg chg="del">
          <ac:chgData name="Samvith Vasudeva Rao" userId="6920d12a-44fb-4da5-835e-2d25c7deceb2" providerId="ADAL" clId="{B1488E4A-229E-4A92-9F52-5568A2074F8B}" dt="2021-02-17T22:54:04.520" v="1" actId="478"/>
          <ac:grpSpMkLst>
            <pc:docMk/>
            <pc:sldMk cId="3492355527" sldId="3508"/>
            <ac:grpSpMk id="12" creationId="{2AAB08FD-34DB-4523-AE56-F0C69D79271A}"/>
          </ac:grpSpMkLst>
        </pc:grpChg>
        <pc:grpChg chg="del">
          <ac:chgData name="Samvith Vasudeva Rao" userId="6920d12a-44fb-4da5-835e-2d25c7deceb2" providerId="ADAL" clId="{B1488E4A-229E-4A92-9F52-5568A2074F8B}" dt="2021-02-17T22:54:04.520" v="1" actId="478"/>
          <ac:grpSpMkLst>
            <pc:docMk/>
            <pc:sldMk cId="3492355527" sldId="3508"/>
            <ac:grpSpMk id="14" creationId="{59DE7EB5-A988-4B4C-BA94-09370A6CF948}"/>
          </ac:grpSpMkLst>
        </pc:grpChg>
        <pc:grpChg chg="del">
          <ac:chgData name="Samvith Vasudeva Rao" userId="6920d12a-44fb-4da5-835e-2d25c7deceb2" providerId="ADAL" clId="{B1488E4A-229E-4A92-9F52-5568A2074F8B}" dt="2021-02-17T22:54:04.520" v="1" actId="478"/>
          <ac:grpSpMkLst>
            <pc:docMk/>
            <pc:sldMk cId="3492355527" sldId="3508"/>
            <ac:grpSpMk id="15" creationId="{D465221D-9A89-40FD-A7FE-2B54DCBA85A8}"/>
          </ac:grpSpMkLst>
        </pc:grpChg>
        <pc:picChg chg="add mod modCrop">
          <ac:chgData name="Samvith Vasudeva Rao" userId="6920d12a-44fb-4da5-835e-2d25c7deceb2" providerId="ADAL" clId="{B1488E4A-229E-4A92-9F52-5568A2074F8B}" dt="2021-02-17T23:03:57.079" v="482" actId="1076"/>
          <ac:picMkLst>
            <pc:docMk/>
            <pc:sldMk cId="3492355527" sldId="3508"/>
            <ac:picMk id="8" creationId="{26CF5168-01BC-4A2D-9694-7298A4E84B7F}"/>
          </ac:picMkLst>
        </pc:picChg>
        <pc:picChg chg="del">
          <ac:chgData name="Samvith Vasudeva Rao" userId="6920d12a-44fb-4da5-835e-2d25c7deceb2" providerId="ADAL" clId="{B1488E4A-229E-4A92-9F52-5568A2074F8B}" dt="2021-02-17T22:54:04.520" v="1" actId="478"/>
          <ac:picMkLst>
            <pc:docMk/>
            <pc:sldMk cId="3492355527" sldId="3508"/>
            <ac:picMk id="19" creationId="{387A7166-A445-4937-9B7F-B62B49A6BAC1}"/>
          </ac:picMkLst>
        </pc:picChg>
        <pc:picChg chg="del">
          <ac:chgData name="Samvith Vasudeva Rao" userId="6920d12a-44fb-4da5-835e-2d25c7deceb2" providerId="ADAL" clId="{B1488E4A-229E-4A92-9F52-5568A2074F8B}" dt="2021-02-17T22:54:04.520" v="1" actId="478"/>
          <ac:picMkLst>
            <pc:docMk/>
            <pc:sldMk cId="3492355527" sldId="3508"/>
            <ac:picMk id="77" creationId="{DA8F3211-786B-43A5-8DE8-C53962ED568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2/18/2021</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5992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2271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858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259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D2CD85B-C7A5-4B1F-B820-A6E2C0ADA551}"/>
              </a:ext>
            </a:extLst>
          </p:cNvPr>
          <p:cNvSpPr>
            <a:spLocks noGrp="1"/>
          </p:cNvSpPr>
          <p:nvPr>
            <p:ph type="body" idx="1"/>
          </p:nvPr>
        </p:nvSpPr>
        <p:spPr/>
        <p:txBody>
          <a:bodyPr/>
          <a:lstStyle/>
          <a:p>
            <a:r>
              <a:rPr lang="en-US" b="1" dirty="0"/>
              <a:t>Speaker Notes:</a:t>
            </a:r>
          </a:p>
          <a:p>
            <a:endParaRPr lang="en-US" b="1" dirty="0"/>
          </a:p>
          <a:p>
            <a:r>
              <a:rPr lang="en-US" b="1" dirty="0"/>
              <a:t>I will highlight some of the key features in MATLAB for the steps in the deep learning workflow that make it easier</a:t>
            </a:r>
          </a:p>
        </p:txBody>
      </p:sp>
    </p:spTree>
    <p:extLst>
      <p:ext uri="{BB962C8B-B14F-4D97-AF65-F5344CB8AC3E}">
        <p14:creationId xmlns:p14="http://schemas.microsoft.com/office/powerpoint/2010/main" val="268732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5880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5992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1752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BC3E6B0E-0ADE-4545-99DE-33F243C9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13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548642" y="411480"/>
            <a:ext cx="9692640" cy="891540"/>
          </a:xfrm>
        </p:spPr>
        <p:txBody>
          <a:bodyPr/>
          <a:lstStyle>
            <a:lvl1pPr>
              <a:defRPr sz="252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548642" y="1440180"/>
            <a:ext cx="9692640" cy="4183380"/>
          </a:xfrm>
        </p:spPr>
        <p:txBody>
          <a:bodyPr/>
          <a:lstStyle>
            <a:lvl1pPr>
              <a:buSzPct val="75000"/>
              <a:defRPr sz="2160"/>
            </a:lvl1pPr>
            <a:lvl2pPr>
              <a:lnSpc>
                <a:spcPct val="105000"/>
              </a:lnSpc>
              <a:defRPr sz="1800"/>
            </a:lvl2pPr>
            <a:lvl3pPr>
              <a:lnSpc>
                <a:spcPct val="105000"/>
              </a:lnSpc>
              <a:buSzPct val="75000"/>
              <a:defRPr sz="144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79983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3660" y="1159"/>
            <a:ext cx="10988183" cy="6171042"/>
          </a:xfrm>
          <a:prstGeom prst="rect">
            <a:avLst/>
          </a:prstGeom>
        </p:spPr>
      </p:pic>
      <p:sp>
        <p:nvSpPr>
          <p:cNvPr id="21" name="Title"/>
          <p:cNvSpPr>
            <a:spLocks noGrp="1"/>
          </p:cNvSpPr>
          <p:nvPr>
            <p:ph type="ctrTitle"/>
          </p:nvPr>
        </p:nvSpPr>
        <p:spPr>
          <a:xfrm>
            <a:off x="822960" y="822960"/>
            <a:ext cx="9326880" cy="1645920"/>
          </a:xfrm>
        </p:spPr>
        <p:txBody>
          <a:bodyPr/>
          <a:lstStyle>
            <a:lvl1pPr algn="l">
              <a:defRPr sz="288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822960" y="2883221"/>
            <a:ext cx="9326880" cy="888683"/>
          </a:xfrm>
        </p:spPr>
        <p:txBody>
          <a:bodyPr>
            <a:normAutofit/>
          </a:bodyPr>
          <a:lstStyle>
            <a:lvl1pPr marL="0" indent="0" algn="l">
              <a:buNone/>
              <a:defRPr sz="1444" b="0">
                <a:solidFill>
                  <a:schemeClr val="tx1"/>
                </a:solidFill>
              </a:defRPr>
            </a:lvl1pPr>
            <a:lvl2pPr marL="412506" indent="0" algn="ctr">
              <a:buNone/>
              <a:defRPr>
                <a:solidFill>
                  <a:schemeClr val="tx1">
                    <a:tint val="75000"/>
                  </a:schemeClr>
                </a:solidFill>
              </a:defRPr>
            </a:lvl2pPr>
            <a:lvl3pPr marL="825012" indent="0" algn="ctr">
              <a:buNone/>
              <a:defRPr>
                <a:solidFill>
                  <a:schemeClr val="tx1">
                    <a:tint val="75000"/>
                  </a:schemeClr>
                </a:solidFill>
              </a:defRPr>
            </a:lvl3pPr>
            <a:lvl4pPr marL="1237518" indent="0" algn="ctr">
              <a:buNone/>
              <a:defRPr>
                <a:solidFill>
                  <a:schemeClr val="tx1">
                    <a:tint val="75000"/>
                  </a:schemeClr>
                </a:solidFill>
              </a:defRPr>
            </a:lvl4pPr>
            <a:lvl5pPr marL="1650025" indent="0" algn="ctr">
              <a:buNone/>
              <a:defRPr>
                <a:solidFill>
                  <a:schemeClr val="tx1">
                    <a:tint val="75000"/>
                  </a:schemeClr>
                </a:solidFill>
              </a:defRPr>
            </a:lvl5pPr>
            <a:lvl6pPr marL="2062531" indent="0" algn="ctr">
              <a:buNone/>
              <a:defRPr>
                <a:solidFill>
                  <a:schemeClr val="tx1">
                    <a:tint val="75000"/>
                  </a:schemeClr>
                </a:solidFill>
              </a:defRPr>
            </a:lvl6pPr>
            <a:lvl7pPr marL="2475037" indent="0" algn="ctr">
              <a:buNone/>
              <a:defRPr>
                <a:solidFill>
                  <a:schemeClr val="tx1">
                    <a:tint val="75000"/>
                  </a:schemeClr>
                </a:solidFill>
              </a:defRPr>
            </a:lvl7pPr>
            <a:lvl8pPr marL="2887543" indent="0" algn="ctr">
              <a:buNone/>
              <a:defRPr>
                <a:solidFill>
                  <a:schemeClr val="tx1">
                    <a:tint val="75000"/>
                  </a:schemeClr>
                </a:solidFill>
              </a:defRPr>
            </a:lvl8pPr>
            <a:lvl9pPr marL="3300049"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9204347" y="5874869"/>
            <a:ext cx="2194560" cy="231282"/>
          </a:xfrm>
          <a:prstGeom prst="rect">
            <a:avLst/>
          </a:prstGeom>
          <a:noFill/>
        </p:spPr>
        <p:txBody>
          <a:bodyPr wrap="square" rtlCol="0">
            <a:spAutoFit/>
          </a:bodyPr>
          <a:lstStyle/>
          <a:p>
            <a:r>
              <a:rPr lang="en-US" sz="903" dirty="0">
                <a:solidFill>
                  <a:schemeClr val="bg1"/>
                </a:solidFill>
                <a:latin typeface="Arial" pitchFamily="34" charset="0"/>
                <a:cs typeface="Arial" pitchFamily="34" charset="0"/>
              </a:rPr>
              <a:t>© 2020 The MathWorks, Inc.</a:t>
            </a:r>
          </a:p>
        </p:txBody>
      </p:sp>
      <p:cxnSp>
        <p:nvCxnSpPr>
          <p:cNvPr id="26" name="GrayLine"/>
          <p:cNvCxnSpPr/>
          <p:nvPr userDrawn="1"/>
        </p:nvCxnSpPr>
        <p:spPr>
          <a:xfrm>
            <a:off x="-3660" y="3938987"/>
            <a:ext cx="10988183"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9297657" y="127026"/>
            <a:ext cx="1458599" cy="288532"/>
          </a:xfrm>
          <a:prstGeom prst="rect">
            <a:avLst/>
          </a:prstGeom>
          <a:noFill/>
          <a:ln>
            <a:noFill/>
          </a:ln>
        </p:spPr>
      </p:pic>
    </p:spTree>
    <p:extLst>
      <p:ext uri="{BB962C8B-B14F-4D97-AF65-F5344CB8AC3E}">
        <p14:creationId xmlns:p14="http://schemas.microsoft.com/office/powerpoint/2010/main" val="2033414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548642" y="411480"/>
            <a:ext cx="9692640" cy="891540"/>
          </a:xfrm>
        </p:spPr>
        <p:txBody>
          <a:bodyPr/>
          <a:lstStyle>
            <a:lvl1pPr>
              <a:defRPr sz="252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548642" y="1440180"/>
            <a:ext cx="9692640" cy="4183380"/>
          </a:xfrm>
        </p:spPr>
        <p:txBody>
          <a:bodyPr/>
          <a:lstStyle>
            <a:lvl1pPr>
              <a:buSzPct val="75000"/>
              <a:defRPr sz="2160"/>
            </a:lvl1pPr>
            <a:lvl2pPr>
              <a:lnSpc>
                <a:spcPct val="105000"/>
              </a:lnSpc>
              <a:defRPr sz="1800"/>
            </a:lvl2pPr>
            <a:lvl3pPr>
              <a:lnSpc>
                <a:spcPct val="105000"/>
              </a:lnSpc>
              <a:buSzPct val="75000"/>
              <a:defRPr sz="144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287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548642" y="411480"/>
            <a:ext cx="9692640" cy="891540"/>
          </a:xfrm>
        </p:spPr>
        <p:txBody>
          <a:bodyPr/>
          <a:lstStyle/>
          <a:p>
            <a:r>
              <a:rPr lang="en-US"/>
              <a:t>Click to edit Master title style</a:t>
            </a:r>
            <a:endParaRPr lang="en-US" dirty="0"/>
          </a:p>
        </p:txBody>
      </p:sp>
    </p:spTree>
    <p:extLst>
      <p:ext uri="{BB962C8B-B14F-4D97-AF65-F5344CB8AC3E}">
        <p14:creationId xmlns:p14="http://schemas.microsoft.com/office/powerpoint/2010/main" val="1448993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527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548640" y="411480"/>
            <a:ext cx="8503920" cy="891540"/>
          </a:xfrm>
        </p:spPr>
        <p:txBody>
          <a:bodyPr anchor="t" anchorCtr="0"/>
          <a:lstStyle>
            <a:lvl1pPr algn="l">
              <a:defRPr sz="252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548641" y="2537460"/>
            <a:ext cx="4572001" cy="2880360"/>
          </a:xfrm>
        </p:spPr>
        <p:txBody>
          <a:bodyPr/>
          <a:lstStyle>
            <a:lvl1pPr>
              <a:buClr>
                <a:srgbClr val="125687"/>
              </a:buClr>
              <a:buSzTx/>
              <a:defRPr sz="1620" baseline="0"/>
            </a:lvl1pPr>
            <a:lvl2pPr>
              <a:defRPr sz="1444"/>
            </a:lvl2pPr>
            <a:lvl3pPr>
              <a:buNone/>
              <a:defRPr sz="1444"/>
            </a:lvl3pPr>
            <a:lvl4pPr>
              <a:defRPr sz="1625"/>
            </a:lvl4pPr>
            <a:lvl5pPr>
              <a:defRPr sz="1625"/>
            </a:lvl5pPr>
            <a:lvl6pPr>
              <a:defRPr sz="1625"/>
            </a:lvl6pPr>
            <a:lvl7pPr>
              <a:defRPr sz="1625"/>
            </a:lvl7pPr>
            <a:lvl8pPr>
              <a:defRPr sz="1625"/>
            </a:lvl8pPr>
            <a:lvl9pPr>
              <a:defRPr sz="1625"/>
            </a:lvl9pPr>
          </a:lstStyle>
          <a:p>
            <a:pPr lvl="0">
              <a:buClr>
                <a:srgbClr val="125687"/>
              </a:buClr>
              <a:buSzTx/>
            </a:pPr>
            <a:r>
              <a:rPr lang="en-US" dirty="0"/>
              <a:t>Click to add b</a:t>
            </a:r>
            <a:r>
              <a:rPr lang="en-US" sz="162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548641" y="1440180"/>
            <a:ext cx="4572001" cy="754380"/>
          </a:xfrm>
        </p:spPr>
        <p:txBody>
          <a:bodyPr anchor="t"/>
          <a:lstStyle>
            <a:lvl1pPr marL="0" indent="0" algn="l">
              <a:buNone/>
              <a:defRPr sz="1800" b="0" i="0" baseline="0"/>
            </a:lvl1pPr>
          </a:lstStyle>
          <a:p>
            <a:pPr lvl="0"/>
            <a:r>
              <a:rPr lang="en-US" dirty="0"/>
              <a:t>Click to add headline</a:t>
            </a:r>
            <a:r>
              <a:rPr lang="en-US" sz="18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548642" y="5554980"/>
            <a:ext cx="4926330" cy="480060"/>
          </a:xfrm>
        </p:spPr>
        <p:txBody>
          <a:bodyPr anchor="b" anchorCtr="0"/>
          <a:lstStyle>
            <a:lvl1pPr marL="207685" indent="-206253">
              <a:buClrTx/>
              <a:buSzPct val="125000"/>
              <a:buFont typeface="Courier New" pitchFamily="49" charset="0"/>
              <a:buChar char="»"/>
              <a:defRPr sz="1444" b="0">
                <a:latin typeface="Courier New" pitchFamily="49" charset="0"/>
                <a:cs typeface="Courier New" pitchFamily="49" charset="0"/>
              </a:defRPr>
            </a:lvl1pPr>
          </a:lstStyle>
          <a:p>
            <a:pPr lvl="0"/>
            <a:r>
              <a:rPr lang="en-US" dirty="0"/>
              <a:t>Click to add </a:t>
            </a:r>
            <a:r>
              <a:rPr lang="en-US" sz="1444" dirty="0" err="1">
                <a:latin typeface="Courier New" pitchFamily="49" charset="0"/>
                <a:cs typeface="Courier New" pitchFamily="49" charset="0"/>
              </a:rPr>
              <a:t>product_example_name</a:t>
            </a:r>
            <a:r>
              <a:rPr lang="en-US" sz="1444" dirty="0">
                <a:latin typeface="Courier New" pitchFamily="49" charset="0"/>
                <a:cs typeface="Courier New" pitchFamily="49" charset="0"/>
              </a:rPr>
              <a:t>.</a:t>
            </a:r>
            <a:endParaRPr lang="en-US" dirty="0"/>
          </a:p>
        </p:txBody>
      </p:sp>
    </p:spTree>
    <p:extLst>
      <p:ext uri="{BB962C8B-B14F-4D97-AF65-F5344CB8AC3E}">
        <p14:creationId xmlns:p14="http://schemas.microsoft.com/office/powerpoint/2010/main" val="59980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866776" y="1723076"/>
            <a:ext cx="9326880" cy="1225868"/>
          </a:xfrm>
        </p:spPr>
        <p:txBody>
          <a:bodyPr anchor="t"/>
          <a:lstStyle>
            <a:lvl1pPr algn="ctr">
              <a:defRPr sz="2880" b="0"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8079058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548642" y="411480"/>
            <a:ext cx="9692640" cy="89154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548642" y="1440181"/>
            <a:ext cx="4663440" cy="4183379"/>
          </a:xfrm>
        </p:spPr>
        <p:txBody>
          <a:bodyPr/>
          <a:lstStyle>
            <a:lvl1pPr>
              <a:defRPr sz="2160"/>
            </a:lvl1pPr>
            <a:lvl2pPr>
              <a:defRPr sz="1800"/>
            </a:lvl2pPr>
            <a:lvl3pPr>
              <a:defRPr sz="1444"/>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5577842" y="1440181"/>
            <a:ext cx="4663440" cy="4183379"/>
          </a:xfrm>
        </p:spPr>
        <p:txBody>
          <a:bodyPr/>
          <a:lstStyle>
            <a:lvl1pPr>
              <a:defRPr sz="2160"/>
            </a:lvl1pPr>
            <a:lvl2pPr>
              <a:defRPr sz="1800"/>
            </a:lvl2pPr>
            <a:lvl3pPr>
              <a:defRPr sz="1444"/>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85006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546736" y="1440180"/>
            <a:ext cx="9688982" cy="4183380"/>
          </a:xfrm>
          <a:prstGeom prst="rect">
            <a:avLst/>
          </a:prstGeom>
          <a:noFill/>
          <a:ln w="9525">
            <a:noFill/>
            <a:miter lim="800000"/>
            <a:headEnd/>
            <a:tailEnd/>
          </a:ln>
          <a:effectLst/>
        </p:spPr>
        <p:txBody>
          <a:bodyPr wrap="none"/>
          <a:lstStyle/>
          <a:p>
            <a:pPr marL="307948" lvl="0" indent="-307948">
              <a:buClr>
                <a:schemeClr val="tx2"/>
              </a:buClr>
              <a:buSzPct val="75000"/>
              <a:buFont typeface="Wingdings" pitchFamily="2" charset="2"/>
              <a:buChar char="§"/>
              <a:tabLst>
                <a:tab pos="412506" algn="l"/>
              </a:tabLst>
            </a:pPr>
            <a:r>
              <a:rPr lang="en-US" sz="2160" dirty="0">
                <a:latin typeface="Arial" pitchFamily="34" charset="0"/>
                <a:cs typeface="Arial" pitchFamily="34" charset="0"/>
              </a:rPr>
              <a:t>Edit</a:t>
            </a:r>
            <a:r>
              <a:rPr lang="en-US" sz="2160" baseline="0" dirty="0">
                <a:latin typeface="Arial" pitchFamily="34" charset="0"/>
                <a:cs typeface="Arial" pitchFamily="34" charset="0"/>
              </a:rPr>
              <a:t> in Slide Master view to e</a:t>
            </a:r>
            <a:r>
              <a:rPr lang="en-US" sz="2160" dirty="0">
                <a:latin typeface="Arial" pitchFamily="34" charset="0"/>
                <a:cs typeface="Arial" pitchFamily="34" charset="0"/>
              </a:rPr>
              <a:t>nter agenda items</a:t>
            </a:r>
          </a:p>
          <a:p>
            <a:pPr marL="307948" lvl="0" indent="-307948">
              <a:buClr>
                <a:schemeClr val="tx2"/>
              </a:buClr>
              <a:buSzPct val="75000"/>
              <a:buFont typeface="Wingdings" pitchFamily="2" charset="2"/>
              <a:buChar char="§"/>
              <a:tabLst>
                <a:tab pos="412506" algn="l"/>
              </a:tabLst>
            </a:pPr>
            <a:r>
              <a:rPr lang="en-US" sz="2160" dirty="0">
                <a:latin typeface="Arial" pitchFamily="34" charset="0"/>
                <a:cs typeface="Arial" pitchFamily="34" charset="0"/>
              </a:rPr>
              <a:t>Bullet 2</a:t>
            </a:r>
          </a:p>
          <a:p>
            <a:pPr marL="307948" lvl="0" indent="-307948">
              <a:buClr>
                <a:schemeClr val="tx2"/>
              </a:buClr>
              <a:buSzPct val="75000"/>
              <a:buFont typeface="Wingdings" pitchFamily="2" charset="2"/>
              <a:buChar char="§"/>
              <a:tabLst>
                <a:tab pos="412506" algn="l"/>
              </a:tabLst>
            </a:pPr>
            <a:r>
              <a:rPr lang="en-US" sz="2160" dirty="0">
                <a:latin typeface="Arial" pitchFamily="34" charset="0"/>
                <a:cs typeface="Arial" pitchFamily="34" charset="0"/>
              </a:rPr>
              <a:t>Bullet</a:t>
            </a:r>
            <a:r>
              <a:rPr lang="en-US" sz="2160" baseline="0" dirty="0">
                <a:latin typeface="Arial" pitchFamily="34" charset="0"/>
                <a:cs typeface="Arial" pitchFamily="34" charset="0"/>
              </a:rPr>
              <a:t> 3</a:t>
            </a:r>
          </a:p>
          <a:p>
            <a:pPr marL="307948" lvl="0" indent="-307948">
              <a:buClr>
                <a:schemeClr val="tx2"/>
              </a:buClr>
              <a:buSzPct val="75000"/>
              <a:buFont typeface="Wingdings" pitchFamily="2" charset="2"/>
              <a:buChar char="§"/>
              <a:tabLst>
                <a:tab pos="412506" algn="l"/>
              </a:tabLst>
            </a:pPr>
            <a:r>
              <a:rPr lang="en-US" sz="2160" baseline="0" dirty="0">
                <a:latin typeface="Arial" pitchFamily="34" charset="0"/>
                <a:cs typeface="Arial" pitchFamily="34" charset="0"/>
              </a:rPr>
              <a:t>Bullet 4</a:t>
            </a:r>
          </a:p>
          <a:p>
            <a:pPr marL="307948" lvl="0" indent="-307948">
              <a:buClr>
                <a:schemeClr val="tx2"/>
              </a:buClr>
              <a:buSzPct val="75000"/>
              <a:buFont typeface="Wingdings" pitchFamily="2" charset="2"/>
              <a:buChar char="§"/>
              <a:tabLst>
                <a:tab pos="412506" algn="l"/>
              </a:tabLst>
            </a:pPr>
            <a:endParaRPr lang="en-US" sz="2160" dirty="0">
              <a:latin typeface="Arial" pitchFamily="34" charset="0"/>
              <a:cs typeface="Arial" pitchFamily="34" charset="0"/>
            </a:endParaRPr>
          </a:p>
        </p:txBody>
      </p:sp>
      <p:sp>
        <p:nvSpPr>
          <p:cNvPr id="5" name="Title"/>
          <p:cNvSpPr txBox="1">
            <a:spLocks noChangeArrowheads="1"/>
          </p:cNvSpPr>
          <p:nvPr userDrawn="1"/>
        </p:nvSpPr>
        <p:spPr bwMode="auto">
          <a:xfrm>
            <a:off x="546736" y="418226"/>
            <a:ext cx="9688982" cy="1028700"/>
          </a:xfrm>
          <a:prstGeom prst="rect">
            <a:avLst/>
          </a:prstGeom>
          <a:noFill/>
          <a:ln w="9525">
            <a:noFill/>
            <a:miter lim="800000"/>
            <a:headEnd/>
            <a:tailEnd/>
          </a:ln>
          <a:effectLst/>
        </p:spPr>
        <p:txBody>
          <a:bodyPr wrap="none"/>
          <a:lstStyle/>
          <a:p>
            <a:pPr marL="0" marR="0" indent="0" algn="l" defTabSz="825012" rtl="0" eaLnBrk="1" fontAlgn="auto" latinLnBrk="0" hangingPunct="1">
              <a:lnSpc>
                <a:spcPct val="100000"/>
              </a:lnSpc>
              <a:spcBef>
                <a:spcPts val="0"/>
              </a:spcBef>
              <a:spcAft>
                <a:spcPts val="0"/>
              </a:spcAft>
              <a:buClrTx/>
              <a:buSzTx/>
              <a:buFontTx/>
              <a:buNone/>
              <a:tabLst/>
              <a:defRPr/>
            </a:pPr>
            <a:r>
              <a:rPr lang="en-US" sz="2520" b="0" dirty="0">
                <a:solidFill>
                  <a:schemeClr val="tx2"/>
                </a:solidFill>
                <a:latin typeface="Arial" pitchFamily="34" charset="0"/>
                <a:cs typeface="Arial" pitchFamily="34" charset="0"/>
              </a:rPr>
              <a:t>Edit in Slide</a:t>
            </a:r>
            <a:r>
              <a:rPr lang="en-US" sz="2520" b="0" baseline="0" dirty="0">
                <a:solidFill>
                  <a:schemeClr val="tx2"/>
                </a:solidFill>
                <a:latin typeface="Arial" pitchFamily="34" charset="0"/>
                <a:cs typeface="Arial" pitchFamily="34" charset="0"/>
              </a:rPr>
              <a:t> Master view to e</a:t>
            </a:r>
            <a:r>
              <a:rPr lang="en-US" sz="2520" b="0" dirty="0">
                <a:solidFill>
                  <a:schemeClr val="tx2"/>
                </a:solidFill>
                <a:latin typeface="Arial" pitchFamily="34" charset="0"/>
                <a:cs typeface="Arial" pitchFamily="34" charset="0"/>
              </a:rPr>
              <a:t>nter agenda</a:t>
            </a:r>
            <a:r>
              <a:rPr lang="en-US" sz="2520" b="0" baseline="0" dirty="0">
                <a:solidFill>
                  <a:schemeClr val="tx2"/>
                </a:solidFill>
                <a:latin typeface="Arial" pitchFamily="34" charset="0"/>
                <a:cs typeface="Arial" pitchFamily="34" charset="0"/>
              </a:rPr>
              <a:t> title</a:t>
            </a:r>
            <a:endParaRPr lang="en-US" sz="2520" b="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48413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1"/>
                </a:solidFill>
              </a:defRPr>
            </a:lvl1pPr>
            <a:lvl2pPr marL="800100" indent="-228600">
              <a:buClr>
                <a:schemeClr val="bg2"/>
              </a:buClr>
              <a:buSzPct val="75000"/>
              <a:buFontTx/>
              <a:buBlip>
                <a:blip r:embed="rId2"/>
              </a:buBlip>
              <a:defRPr sz="1600">
                <a:solidFill>
                  <a:schemeClr val="bg1"/>
                </a:solidFill>
              </a:defRPr>
            </a:lvl2pPr>
            <a:lvl3pPr marL="1258888" indent="-169863">
              <a:buClr>
                <a:schemeClr val="bg2"/>
              </a:buClr>
              <a:buSzPct val="75000"/>
              <a:buFontTx/>
              <a:buBlip>
                <a:blip r:embed="rId2"/>
              </a:buBlip>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9868093" y="5829880"/>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1"/>
                </a:solidFill>
              </a:defRPr>
            </a:lvl1pPr>
            <a:lvl2pPr marL="571500" indent="0">
              <a:spcBef>
                <a:spcPts val="500"/>
              </a:spcBef>
              <a:spcAft>
                <a:spcPts val="500"/>
              </a:spcAft>
              <a:buClr>
                <a:schemeClr val="bg2"/>
              </a:buClr>
              <a:buSzPct val="100000"/>
              <a:buFontTx/>
              <a:buNone/>
              <a:defRPr sz="1400">
                <a:solidFill>
                  <a:schemeClr val="bg1"/>
                </a:solidFill>
              </a:defRPr>
            </a:lvl2pPr>
            <a:lvl3pPr marL="1089025" indent="0">
              <a:spcBef>
                <a:spcPts val="500"/>
              </a:spcBef>
              <a:spcAft>
                <a:spcPts val="500"/>
              </a:spcAft>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9636012" y="5699915"/>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9.png"/><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71" r:id="rId5"/>
    <p:sldLayoutId id="2147483988" r:id="rId6"/>
    <p:sldLayoutId id="2147483969" r:id="rId7"/>
    <p:sldLayoutId id="2147483989" r:id="rId8"/>
    <p:sldLayoutId id="2147483919" r:id="rId9"/>
    <p:sldLayoutId id="2147483990" r:id="rId10"/>
    <p:sldLayoutId id="2147483954" r:id="rId11"/>
    <p:sldLayoutId id="2147483984" r:id="rId12"/>
    <p:sldLayoutId id="2147483898" r:id="rId13"/>
    <p:sldLayoutId id="2147483926" r:id="rId14"/>
    <p:sldLayoutId id="2147483899" r:id="rId15"/>
    <p:sldLayoutId id="2147483901" r:id="rId16"/>
    <p:sldLayoutId id="214748400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48642" y="411480"/>
            <a:ext cx="9692640" cy="89154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548642" y="1440180"/>
            <a:ext cx="9692640" cy="418338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0424160" y="5836459"/>
            <a:ext cx="548640" cy="342901"/>
          </a:xfrm>
          <a:prstGeom prst="rect">
            <a:avLst/>
          </a:prstGeom>
          <a:noFill/>
          <a:ln w="12700">
            <a:noFill/>
          </a:ln>
        </p:spPr>
        <p:txBody>
          <a:bodyPr wrap="square" anchor="ctr">
            <a:noAutofit/>
          </a:bodyPr>
          <a:lstStyle/>
          <a:p>
            <a:pPr algn="ctr"/>
            <a:fld id="{47FBD1EF-0801-4063-B668-C71608ACC70F}" type="slidenum">
              <a:rPr kumimoji="0" lang="en-US" sz="108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08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9611405" y="21308"/>
            <a:ext cx="1194764" cy="324242"/>
          </a:xfrm>
          <a:prstGeom prst="rect">
            <a:avLst/>
          </a:prstGeom>
          <a:noFill/>
          <a:ln>
            <a:noFill/>
          </a:ln>
        </p:spPr>
      </p:pic>
      <p:cxnSp>
        <p:nvCxnSpPr>
          <p:cNvPr id="13" name="Line"/>
          <p:cNvCxnSpPr/>
          <p:nvPr/>
        </p:nvCxnSpPr>
        <p:spPr>
          <a:xfrm rot="10800000" flipV="1">
            <a:off x="206253" y="158869"/>
            <a:ext cx="9267653" cy="19044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078277"/>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Lst>
  <p:hf hdr="0" ftr="0" dt="0"/>
  <p:txStyles>
    <p:titleStyle>
      <a:lvl1pPr algn="l" defTabSz="825012" rtl="0" eaLnBrk="1" latinLnBrk="0" hangingPunct="1">
        <a:spcBef>
          <a:spcPct val="0"/>
        </a:spcBef>
        <a:buNone/>
        <a:defRPr sz="2520" b="0" kern="1200">
          <a:solidFill>
            <a:schemeClr val="tx2"/>
          </a:solidFill>
          <a:latin typeface="Arial" pitchFamily="34" charset="0"/>
          <a:ea typeface="+mj-ea"/>
          <a:cs typeface="Arial" pitchFamily="34" charset="0"/>
        </a:defRPr>
      </a:lvl1pPr>
    </p:titleStyle>
    <p:bodyStyle>
      <a:lvl1pPr marL="309380" indent="-309380" algn="l" defTabSz="825012" rtl="0" eaLnBrk="1" latinLnBrk="0" hangingPunct="1">
        <a:spcBef>
          <a:spcPct val="20000"/>
        </a:spcBef>
        <a:buClr>
          <a:schemeClr val="tx2"/>
        </a:buClr>
        <a:buSzPct val="75000"/>
        <a:buFont typeface="Wingdings" pitchFamily="2" charset="2"/>
        <a:buChar char="§"/>
        <a:defRPr sz="2160" kern="1200">
          <a:solidFill>
            <a:schemeClr val="tx1"/>
          </a:solidFill>
          <a:latin typeface="Arial" pitchFamily="34" charset="0"/>
          <a:ea typeface="+mn-ea"/>
          <a:cs typeface="Arial" pitchFamily="34" charset="0"/>
        </a:defRPr>
      </a:lvl1pPr>
      <a:lvl2pPr marL="670322" indent="-257816" algn="l" defTabSz="825012" rtl="0" eaLnBrk="1" latinLnBrk="0" hangingPunct="1">
        <a:spcBef>
          <a:spcPct val="20000"/>
        </a:spcBef>
        <a:buClr>
          <a:schemeClr val="tx2"/>
        </a:buClr>
        <a:buFont typeface="Arial" pitchFamily="34" charset="0"/>
        <a:buChar char="–"/>
        <a:defRPr sz="1800" kern="1200">
          <a:solidFill>
            <a:schemeClr val="tx1"/>
          </a:solidFill>
          <a:latin typeface="Arial" pitchFamily="34" charset="0"/>
          <a:ea typeface="+mn-ea"/>
          <a:cs typeface="Arial" pitchFamily="34" charset="0"/>
        </a:defRPr>
      </a:lvl2pPr>
      <a:lvl3pPr marL="1031265" indent="-206253" algn="l" defTabSz="825012" rtl="0" eaLnBrk="1" latinLnBrk="0" hangingPunct="1">
        <a:spcBef>
          <a:spcPct val="20000"/>
        </a:spcBef>
        <a:buClr>
          <a:schemeClr val="tx2"/>
        </a:buClr>
        <a:buSzPct val="75000"/>
        <a:buFont typeface="Wingdings" pitchFamily="2" charset="2"/>
        <a:buChar char="§"/>
        <a:defRPr sz="1444" kern="1200">
          <a:solidFill>
            <a:schemeClr val="tx1"/>
          </a:solidFill>
          <a:latin typeface="Arial" pitchFamily="34" charset="0"/>
          <a:ea typeface="+mn-ea"/>
          <a:cs typeface="Arial" pitchFamily="34" charset="0"/>
        </a:defRPr>
      </a:lvl3pPr>
      <a:lvl4pPr marL="1443771" indent="-206253" algn="l" defTabSz="825012" rtl="0" eaLnBrk="1" latinLnBrk="0" hangingPunct="1">
        <a:spcBef>
          <a:spcPct val="20000"/>
        </a:spcBef>
        <a:buFont typeface="Arial" pitchFamily="34" charset="0"/>
        <a:buNone/>
        <a:defRPr sz="1444" kern="1200">
          <a:solidFill>
            <a:schemeClr val="tx1"/>
          </a:solidFill>
          <a:latin typeface="Arial" pitchFamily="34" charset="0"/>
          <a:ea typeface="+mn-ea"/>
          <a:cs typeface="Arial" pitchFamily="34" charset="0"/>
        </a:defRPr>
      </a:lvl4pPr>
      <a:lvl5pPr marL="1856278" indent="-206253" algn="l" defTabSz="825012" rtl="0" eaLnBrk="1" latinLnBrk="0" hangingPunct="1">
        <a:spcBef>
          <a:spcPct val="20000"/>
        </a:spcBef>
        <a:buClr>
          <a:schemeClr val="tx2"/>
        </a:buClr>
        <a:buFont typeface="Arial" pitchFamily="34" charset="0"/>
        <a:buChar char="»"/>
        <a:defRPr sz="1264" kern="1200">
          <a:solidFill>
            <a:schemeClr val="tx1"/>
          </a:solidFill>
          <a:latin typeface="Arial" pitchFamily="34" charset="0"/>
          <a:ea typeface="+mn-ea"/>
          <a:cs typeface="Arial" pitchFamily="34" charset="0"/>
        </a:defRPr>
      </a:lvl5pPr>
      <a:lvl6pPr marL="2268784" indent="-206253" algn="l" defTabSz="825012" rtl="0" eaLnBrk="1" latinLnBrk="0" hangingPunct="1">
        <a:spcBef>
          <a:spcPct val="20000"/>
        </a:spcBef>
        <a:buFont typeface="Arial" pitchFamily="34" charset="0"/>
        <a:buChar char="•"/>
        <a:defRPr sz="1805" kern="1200">
          <a:solidFill>
            <a:schemeClr val="tx1"/>
          </a:solidFill>
          <a:latin typeface="+mn-lt"/>
          <a:ea typeface="+mn-ea"/>
          <a:cs typeface="+mn-cs"/>
        </a:defRPr>
      </a:lvl6pPr>
      <a:lvl7pPr marL="2681290" indent="-206253" algn="l" defTabSz="825012" rtl="0" eaLnBrk="1" latinLnBrk="0" hangingPunct="1">
        <a:spcBef>
          <a:spcPct val="20000"/>
        </a:spcBef>
        <a:buFont typeface="Arial" pitchFamily="34" charset="0"/>
        <a:buChar char="•"/>
        <a:defRPr sz="1805" kern="1200">
          <a:solidFill>
            <a:schemeClr val="tx1"/>
          </a:solidFill>
          <a:latin typeface="+mn-lt"/>
          <a:ea typeface="+mn-ea"/>
          <a:cs typeface="+mn-cs"/>
        </a:defRPr>
      </a:lvl7pPr>
      <a:lvl8pPr marL="3093796" indent="-206253" algn="l" defTabSz="825012" rtl="0" eaLnBrk="1" latinLnBrk="0" hangingPunct="1">
        <a:spcBef>
          <a:spcPct val="20000"/>
        </a:spcBef>
        <a:buFont typeface="Arial" pitchFamily="34" charset="0"/>
        <a:buChar char="•"/>
        <a:defRPr sz="1805" kern="1200">
          <a:solidFill>
            <a:schemeClr val="tx1"/>
          </a:solidFill>
          <a:latin typeface="+mn-lt"/>
          <a:ea typeface="+mn-ea"/>
          <a:cs typeface="+mn-cs"/>
        </a:defRPr>
      </a:lvl8pPr>
      <a:lvl9pPr marL="3506302" indent="-206253" algn="l" defTabSz="825012" rtl="0" eaLnBrk="1" latinLnBrk="0" hangingPunct="1">
        <a:spcBef>
          <a:spcPct val="20000"/>
        </a:spcBef>
        <a:buFont typeface="Arial" pitchFamily="34" charset="0"/>
        <a:buChar char="•"/>
        <a:defRPr sz="1805" kern="1200">
          <a:solidFill>
            <a:schemeClr val="tx1"/>
          </a:solidFill>
          <a:latin typeface="+mn-lt"/>
          <a:ea typeface="+mn-ea"/>
          <a:cs typeface="+mn-cs"/>
        </a:defRPr>
      </a:lvl9pPr>
    </p:bodyStyle>
    <p:otherStyle>
      <a:defPPr>
        <a:defRPr lang="en-US"/>
      </a:defPPr>
      <a:lvl1pPr marL="0" algn="l" defTabSz="825012" rtl="0" eaLnBrk="1" latinLnBrk="0" hangingPunct="1">
        <a:defRPr sz="1625" kern="1200">
          <a:solidFill>
            <a:schemeClr val="tx1"/>
          </a:solidFill>
          <a:latin typeface="+mn-lt"/>
          <a:ea typeface="+mn-ea"/>
          <a:cs typeface="+mn-cs"/>
        </a:defRPr>
      </a:lvl1pPr>
      <a:lvl2pPr marL="412506" algn="l" defTabSz="825012" rtl="0" eaLnBrk="1" latinLnBrk="0" hangingPunct="1">
        <a:defRPr sz="1625" kern="1200">
          <a:solidFill>
            <a:schemeClr val="tx1"/>
          </a:solidFill>
          <a:latin typeface="+mn-lt"/>
          <a:ea typeface="+mn-ea"/>
          <a:cs typeface="+mn-cs"/>
        </a:defRPr>
      </a:lvl2pPr>
      <a:lvl3pPr marL="825012" algn="l" defTabSz="825012" rtl="0" eaLnBrk="1" latinLnBrk="0" hangingPunct="1">
        <a:defRPr sz="1625" kern="1200">
          <a:solidFill>
            <a:schemeClr val="tx1"/>
          </a:solidFill>
          <a:latin typeface="+mn-lt"/>
          <a:ea typeface="+mn-ea"/>
          <a:cs typeface="+mn-cs"/>
        </a:defRPr>
      </a:lvl3pPr>
      <a:lvl4pPr marL="1237518" algn="l" defTabSz="825012" rtl="0" eaLnBrk="1" latinLnBrk="0" hangingPunct="1">
        <a:defRPr sz="1625" kern="1200">
          <a:solidFill>
            <a:schemeClr val="tx1"/>
          </a:solidFill>
          <a:latin typeface="+mn-lt"/>
          <a:ea typeface="+mn-ea"/>
          <a:cs typeface="+mn-cs"/>
        </a:defRPr>
      </a:lvl4pPr>
      <a:lvl5pPr marL="1650025" algn="l" defTabSz="825012" rtl="0" eaLnBrk="1" latinLnBrk="0" hangingPunct="1">
        <a:defRPr sz="1625" kern="1200">
          <a:solidFill>
            <a:schemeClr val="tx1"/>
          </a:solidFill>
          <a:latin typeface="+mn-lt"/>
          <a:ea typeface="+mn-ea"/>
          <a:cs typeface="+mn-cs"/>
        </a:defRPr>
      </a:lvl5pPr>
      <a:lvl6pPr marL="2062531" algn="l" defTabSz="825012" rtl="0" eaLnBrk="1" latinLnBrk="0" hangingPunct="1">
        <a:defRPr sz="1625" kern="1200">
          <a:solidFill>
            <a:schemeClr val="tx1"/>
          </a:solidFill>
          <a:latin typeface="+mn-lt"/>
          <a:ea typeface="+mn-ea"/>
          <a:cs typeface="+mn-cs"/>
        </a:defRPr>
      </a:lvl6pPr>
      <a:lvl7pPr marL="2475037" algn="l" defTabSz="825012" rtl="0" eaLnBrk="1" latinLnBrk="0" hangingPunct="1">
        <a:defRPr sz="1625" kern="1200">
          <a:solidFill>
            <a:schemeClr val="tx1"/>
          </a:solidFill>
          <a:latin typeface="+mn-lt"/>
          <a:ea typeface="+mn-ea"/>
          <a:cs typeface="+mn-cs"/>
        </a:defRPr>
      </a:lvl7pPr>
      <a:lvl8pPr marL="2887543" algn="l" defTabSz="825012" rtl="0" eaLnBrk="1" latinLnBrk="0" hangingPunct="1">
        <a:defRPr sz="1625" kern="1200">
          <a:solidFill>
            <a:schemeClr val="tx1"/>
          </a:solidFill>
          <a:latin typeface="+mn-lt"/>
          <a:ea typeface="+mn-ea"/>
          <a:cs typeface="+mn-cs"/>
        </a:defRPr>
      </a:lvl8pPr>
      <a:lvl9pPr marL="3300049" algn="l" defTabSz="825012" rtl="0" eaLnBrk="1" latinLnBrk="0" hangingPunct="1">
        <a:defRPr sz="16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29.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hyperlink" Target="https://www.mathworks.com/products/gpu-coder.html" TargetMode="External"/><Relationship Id="rId3" Type="http://schemas.openxmlformats.org/officeDocument/2006/relationships/notesSlide" Target="../notesSlides/notesSlide6.xml"/><Relationship Id="rId7" Type="http://schemas.openxmlformats.org/officeDocument/2006/relationships/hyperlink" Target="https://www.mathworks.com/products/deep-learning.html" TargetMode="External"/><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hyperlink" Target="https://www.mathworks.com/products/wavelet.html" TargetMode="External"/><Relationship Id="rId5" Type="http://schemas.openxmlformats.org/officeDocument/2006/relationships/image" Target="../media/image42.pn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26.em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emf"/><Relationship Id="rId1" Type="http://schemas.openxmlformats.org/officeDocument/2006/relationships/slideLayout" Target="../slideLayouts/slideLayout3.xml"/><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eo-expo.com/site/portfolio-item/wavelets/" TargetMode="External"/><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hyperlink" Target="https://www.mathworks.com/videos/wavelets-a-hidden-gem-for-artificial-intelligence-in-seismic-interpretation-1606205888658.html" TargetMode="External"/><Relationship Id="rId5" Type="http://schemas.openxmlformats.org/officeDocument/2006/relationships/hyperlink" Target="https://www.mathworks.com/videos/matlab-oil-and-gas-conference-2019-seismic-analysis-with-wavelets-and-deep-learning-1578047252677.html" TargetMode="External"/><Relationship Id="rId4" Type="http://schemas.openxmlformats.org/officeDocument/2006/relationships/hyperlink" Target="https://ace.aapg.org/2020/technical-program/program/wednesday-presentation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hyperlink" Target="http://data.cresis.ku.edu/" TargetMode="External"/><Relationship Id="rId5" Type="http://schemas.openxmlformats.org/officeDocument/2006/relationships/image" Target="../media/image25.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385921" y="591418"/>
            <a:ext cx="9976104" cy="590931"/>
          </a:xfrm>
        </p:spPr>
        <p:txBody>
          <a:bodyPr/>
          <a:lstStyle/>
          <a:p>
            <a:r>
              <a:rPr lang="en-US" dirty="0"/>
              <a:t>SEAM AI</a:t>
            </a:r>
          </a:p>
        </p:txBody>
      </p:sp>
      <p:sp>
        <p:nvSpPr>
          <p:cNvPr id="4" name="Subtitle 11"/>
          <p:cNvSpPr>
            <a:spLocks noGrp="1"/>
          </p:cNvSpPr>
          <p:nvPr>
            <p:ph type="subTitle" idx="4294967295"/>
          </p:nvPr>
        </p:nvSpPr>
        <p:spPr>
          <a:xfrm>
            <a:off x="1200727" y="1654469"/>
            <a:ext cx="8571346" cy="477294"/>
          </a:xfrm>
        </p:spPr>
        <p:txBody>
          <a:bodyPr/>
          <a:lstStyle/>
          <a:p>
            <a:r>
              <a:rPr lang="en-US" sz="2800" dirty="0"/>
              <a:t>             Applied Geoscience Hackathon</a:t>
            </a:r>
          </a:p>
        </p:txBody>
      </p:sp>
      <p:sp>
        <p:nvSpPr>
          <p:cNvPr id="6" name="Subtitle 11">
            <a:extLst>
              <a:ext uri="{FF2B5EF4-FFF2-40B4-BE49-F238E27FC236}">
                <a16:creationId xmlns:a16="http://schemas.microsoft.com/office/drawing/2014/main" id="{992A68BF-179D-4F0E-B740-813E7324D21C}"/>
              </a:ext>
            </a:extLst>
          </p:cNvPr>
          <p:cNvSpPr txBox="1">
            <a:spLocks/>
          </p:cNvSpPr>
          <p:nvPr/>
        </p:nvSpPr>
        <p:spPr bwMode="auto">
          <a:xfrm>
            <a:off x="3335474" y="2744787"/>
            <a:ext cx="4301852" cy="8943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kern="0" dirty="0"/>
              <a:t>Application Form</a:t>
            </a:r>
          </a:p>
          <a:p>
            <a:pPr algn="ctr" defTabSz="914400"/>
            <a:r>
              <a:rPr lang="en-US" kern="0" dirty="0"/>
              <a:t>Due 1 March 2021</a:t>
            </a:r>
          </a:p>
        </p:txBody>
      </p:sp>
      <p:pic>
        <p:nvPicPr>
          <p:cNvPr id="3" name="Picture 2" descr="A picture containing text, clipart&#10;&#10;Description automatically generated">
            <a:extLst>
              <a:ext uri="{FF2B5EF4-FFF2-40B4-BE49-F238E27FC236}">
                <a16:creationId xmlns:a16="http://schemas.microsoft.com/office/drawing/2014/main" id="{C73E1763-7155-E240-9508-511FC0BD03D7}"/>
              </a:ext>
            </a:extLst>
          </p:cNvPr>
          <p:cNvPicPr>
            <a:picLocks noChangeAspect="1"/>
          </p:cNvPicPr>
          <p:nvPr/>
        </p:nvPicPr>
        <p:blipFill>
          <a:blip r:embed="rId3"/>
          <a:stretch>
            <a:fillRect/>
          </a:stretch>
        </p:blipFill>
        <p:spPr>
          <a:xfrm>
            <a:off x="4475596" y="4513333"/>
            <a:ext cx="2021609" cy="1149857"/>
          </a:xfrm>
          <a:prstGeom prst="rect">
            <a:avLst/>
          </a:prstGeom>
        </p:spPr>
      </p:pic>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4C063459-1052-4288-98BE-3D9546B364D6}"/>
              </a:ext>
            </a:extLst>
          </p:cNvPr>
          <p:cNvSpPr/>
          <p:nvPr/>
        </p:nvSpPr>
        <p:spPr>
          <a:xfrm>
            <a:off x="4488600" y="3756534"/>
            <a:ext cx="1664112" cy="1212310"/>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2" name="Title 1">
            <a:extLst>
              <a:ext uri="{FF2B5EF4-FFF2-40B4-BE49-F238E27FC236}">
                <a16:creationId xmlns:a16="http://schemas.microsoft.com/office/drawing/2014/main" id="{463296BD-F1B3-478B-B382-669A922491C6}"/>
              </a:ext>
            </a:extLst>
          </p:cNvPr>
          <p:cNvSpPr>
            <a:spLocks noGrp="1"/>
          </p:cNvSpPr>
          <p:nvPr>
            <p:ph type="title"/>
          </p:nvPr>
        </p:nvSpPr>
        <p:spPr/>
        <p:txBody>
          <a:bodyPr/>
          <a:lstStyle/>
          <a:p>
            <a:r>
              <a:rPr lang="en-US" dirty="0"/>
              <a:t>Developing Artificial Intelligence algorithm for automated labeling </a:t>
            </a:r>
            <a:endParaRPr lang="en-US" dirty="0">
              <a:solidFill>
                <a:srgbClr val="FF0000"/>
              </a:solidFill>
            </a:endParaRPr>
          </a:p>
        </p:txBody>
      </p:sp>
      <p:sp>
        <p:nvSpPr>
          <p:cNvPr id="7" name="Rounded Rectangle 42">
            <a:extLst>
              <a:ext uri="{FF2B5EF4-FFF2-40B4-BE49-F238E27FC236}">
                <a16:creationId xmlns:a16="http://schemas.microsoft.com/office/drawing/2014/main" id="{185BF6BA-4158-4835-B5E3-DB0FA88062EE}"/>
              </a:ext>
            </a:extLst>
          </p:cNvPr>
          <p:cNvSpPr/>
          <p:nvPr/>
        </p:nvSpPr>
        <p:spPr>
          <a:xfrm>
            <a:off x="1484445" y="2671784"/>
            <a:ext cx="1821054" cy="29031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Label Seismic Data</a:t>
            </a:r>
          </a:p>
        </p:txBody>
      </p:sp>
      <p:sp>
        <p:nvSpPr>
          <p:cNvPr id="22" name="Rectangle 21">
            <a:extLst>
              <a:ext uri="{FF2B5EF4-FFF2-40B4-BE49-F238E27FC236}">
                <a16:creationId xmlns:a16="http://schemas.microsoft.com/office/drawing/2014/main" id="{A611881F-EEA9-4B13-AA19-97CCFCE42AB7}"/>
              </a:ext>
            </a:extLst>
          </p:cNvPr>
          <p:cNvSpPr/>
          <p:nvPr/>
        </p:nvSpPr>
        <p:spPr>
          <a:xfrm>
            <a:off x="1563783" y="1408682"/>
            <a:ext cx="1662379"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30" name="Rectangle 29">
            <a:extLst>
              <a:ext uri="{FF2B5EF4-FFF2-40B4-BE49-F238E27FC236}">
                <a16:creationId xmlns:a16="http://schemas.microsoft.com/office/drawing/2014/main" id="{02ACD6C4-9620-4706-9FC7-3FA0E1C37A43}"/>
              </a:ext>
            </a:extLst>
          </p:cNvPr>
          <p:cNvSpPr/>
          <p:nvPr/>
        </p:nvSpPr>
        <p:spPr>
          <a:xfrm>
            <a:off x="7369150" y="1346843"/>
            <a:ext cx="1664112" cy="1212310"/>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37" name="Rectangle 36">
            <a:extLst>
              <a:ext uri="{FF2B5EF4-FFF2-40B4-BE49-F238E27FC236}">
                <a16:creationId xmlns:a16="http://schemas.microsoft.com/office/drawing/2014/main" id="{436660A9-5265-480E-9237-2D864333C44E}"/>
              </a:ext>
            </a:extLst>
          </p:cNvPr>
          <p:cNvSpPr/>
          <p:nvPr/>
        </p:nvSpPr>
        <p:spPr>
          <a:xfrm>
            <a:off x="4470088" y="1383258"/>
            <a:ext cx="1662379"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pic>
        <p:nvPicPr>
          <p:cNvPr id="29" name="Picture 28">
            <a:extLst>
              <a:ext uri="{FF2B5EF4-FFF2-40B4-BE49-F238E27FC236}">
                <a16:creationId xmlns:a16="http://schemas.microsoft.com/office/drawing/2014/main" id="{84AC27AC-BD07-4765-B515-B8994493A8CE}"/>
              </a:ext>
            </a:extLst>
          </p:cNvPr>
          <p:cNvPicPr>
            <a:picLocks noChangeAspect="1"/>
          </p:cNvPicPr>
          <p:nvPr/>
        </p:nvPicPr>
        <p:blipFill>
          <a:blip r:embed="rId3"/>
          <a:stretch>
            <a:fillRect/>
          </a:stretch>
        </p:blipFill>
        <p:spPr>
          <a:xfrm>
            <a:off x="4703217" y="1450210"/>
            <a:ext cx="1236433" cy="1031078"/>
          </a:xfrm>
          <a:prstGeom prst="rect">
            <a:avLst/>
          </a:prstGeom>
        </p:spPr>
      </p:pic>
      <p:cxnSp>
        <p:nvCxnSpPr>
          <p:cNvPr id="68" name="Straight Connector 67">
            <a:extLst>
              <a:ext uri="{FF2B5EF4-FFF2-40B4-BE49-F238E27FC236}">
                <a16:creationId xmlns:a16="http://schemas.microsoft.com/office/drawing/2014/main" id="{0470D953-D961-4A23-BE0E-E7C31E3286BB}"/>
              </a:ext>
            </a:extLst>
          </p:cNvPr>
          <p:cNvCxnSpPr/>
          <p:nvPr/>
        </p:nvCxnSpPr>
        <p:spPr>
          <a:xfrm>
            <a:off x="0" y="3390398"/>
            <a:ext cx="109728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
        <p:nvSpPr>
          <p:cNvPr id="46" name="Rounded Rectangle 42">
            <a:extLst>
              <a:ext uri="{FF2B5EF4-FFF2-40B4-BE49-F238E27FC236}">
                <a16:creationId xmlns:a16="http://schemas.microsoft.com/office/drawing/2014/main" id="{1D2D9FC6-4E7E-4BBD-BEFF-60F938B4D3D6}"/>
              </a:ext>
            </a:extLst>
          </p:cNvPr>
          <p:cNvSpPr/>
          <p:nvPr/>
        </p:nvSpPr>
        <p:spPr>
          <a:xfrm>
            <a:off x="4557062" y="2635873"/>
            <a:ext cx="1528744" cy="42042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Train Deep Networks using CNNs</a:t>
            </a:r>
          </a:p>
        </p:txBody>
      </p:sp>
      <p:sp>
        <p:nvSpPr>
          <p:cNvPr id="48" name="Rounded Rectangle 42">
            <a:extLst>
              <a:ext uri="{FF2B5EF4-FFF2-40B4-BE49-F238E27FC236}">
                <a16:creationId xmlns:a16="http://schemas.microsoft.com/office/drawing/2014/main" id="{8CCE1317-1339-40E2-B07E-7C6C3E3200A0}"/>
              </a:ext>
            </a:extLst>
          </p:cNvPr>
          <p:cNvSpPr/>
          <p:nvPr/>
        </p:nvSpPr>
        <p:spPr>
          <a:xfrm>
            <a:off x="7614264" y="2635873"/>
            <a:ext cx="1327707" cy="266614"/>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Train Network</a:t>
            </a:r>
          </a:p>
        </p:txBody>
      </p:sp>
      <p:sp>
        <p:nvSpPr>
          <p:cNvPr id="50" name="Arrow: Right 49">
            <a:extLst>
              <a:ext uri="{FF2B5EF4-FFF2-40B4-BE49-F238E27FC236}">
                <a16:creationId xmlns:a16="http://schemas.microsoft.com/office/drawing/2014/main" id="{9227B4E1-0B28-4B4A-AFC8-B49F97492F46}"/>
              </a:ext>
            </a:extLst>
          </p:cNvPr>
          <p:cNvSpPr/>
          <p:nvPr/>
        </p:nvSpPr>
        <p:spPr>
          <a:xfrm>
            <a:off x="3427032" y="1748959"/>
            <a:ext cx="881185" cy="42153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55" name="Arrow: Right 54">
            <a:extLst>
              <a:ext uri="{FF2B5EF4-FFF2-40B4-BE49-F238E27FC236}">
                <a16:creationId xmlns:a16="http://schemas.microsoft.com/office/drawing/2014/main" id="{8B602CEB-741A-4A2D-A39C-84A26ADED873}"/>
              </a:ext>
            </a:extLst>
          </p:cNvPr>
          <p:cNvSpPr/>
          <p:nvPr/>
        </p:nvSpPr>
        <p:spPr>
          <a:xfrm>
            <a:off x="6327497" y="1742230"/>
            <a:ext cx="881185" cy="42153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60" name="Rounded Rectangle 20">
            <a:extLst>
              <a:ext uri="{FF2B5EF4-FFF2-40B4-BE49-F238E27FC236}">
                <a16:creationId xmlns:a16="http://schemas.microsoft.com/office/drawing/2014/main" id="{B8508F3B-BCBB-47E1-9BF3-29947E0440A8}"/>
              </a:ext>
            </a:extLst>
          </p:cNvPr>
          <p:cNvSpPr/>
          <p:nvPr/>
        </p:nvSpPr>
        <p:spPr>
          <a:xfrm>
            <a:off x="1928139" y="5267983"/>
            <a:ext cx="1035869"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New Data</a:t>
            </a:r>
            <a:endParaRPr lang="en-US" sz="1260" kern="0" dirty="0">
              <a:solidFill>
                <a:srgbClr val="002060"/>
              </a:solidFill>
              <a:latin typeface="Arial"/>
              <a:ea typeface="+mn-ea"/>
              <a:cs typeface="Arial" pitchFamily="34" charset="0"/>
            </a:endParaRPr>
          </a:p>
        </p:txBody>
      </p:sp>
      <p:sp>
        <p:nvSpPr>
          <p:cNvPr id="63" name="Rounded Rectangle 20">
            <a:extLst>
              <a:ext uri="{FF2B5EF4-FFF2-40B4-BE49-F238E27FC236}">
                <a16:creationId xmlns:a16="http://schemas.microsoft.com/office/drawing/2014/main" id="{332F9656-66B8-48AC-9098-DF63B2045DC1}"/>
              </a:ext>
            </a:extLst>
          </p:cNvPr>
          <p:cNvSpPr/>
          <p:nvPr/>
        </p:nvSpPr>
        <p:spPr>
          <a:xfrm>
            <a:off x="4631847" y="5077199"/>
            <a:ext cx="1330529"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Trained Model</a:t>
            </a:r>
            <a:endParaRPr lang="en-US" sz="1260" kern="0" dirty="0">
              <a:solidFill>
                <a:srgbClr val="002060"/>
              </a:solidFill>
              <a:latin typeface="Arial"/>
              <a:ea typeface="+mn-ea"/>
              <a:cs typeface="Arial" pitchFamily="34" charset="0"/>
            </a:endParaRPr>
          </a:p>
        </p:txBody>
      </p:sp>
      <p:sp>
        <p:nvSpPr>
          <p:cNvPr id="64" name="Arrow: Right 63">
            <a:extLst>
              <a:ext uri="{FF2B5EF4-FFF2-40B4-BE49-F238E27FC236}">
                <a16:creationId xmlns:a16="http://schemas.microsoft.com/office/drawing/2014/main" id="{C8CB485D-1290-40B6-8B0F-2760A10214B2}"/>
              </a:ext>
            </a:extLst>
          </p:cNvPr>
          <p:cNvSpPr/>
          <p:nvPr/>
        </p:nvSpPr>
        <p:spPr>
          <a:xfrm>
            <a:off x="3534363" y="4177770"/>
            <a:ext cx="938940"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66" name="Arrow: Right 65">
            <a:extLst>
              <a:ext uri="{FF2B5EF4-FFF2-40B4-BE49-F238E27FC236}">
                <a16:creationId xmlns:a16="http://schemas.microsoft.com/office/drawing/2014/main" id="{4B0CD425-3EC3-468F-9325-204529A8E325}"/>
              </a:ext>
            </a:extLst>
          </p:cNvPr>
          <p:cNvSpPr/>
          <p:nvPr/>
        </p:nvSpPr>
        <p:spPr>
          <a:xfrm>
            <a:off x="6310171" y="4183740"/>
            <a:ext cx="772955"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pic>
        <p:nvPicPr>
          <p:cNvPr id="53" name="Picture 52">
            <a:extLst>
              <a:ext uri="{FF2B5EF4-FFF2-40B4-BE49-F238E27FC236}">
                <a16:creationId xmlns:a16="http://schemas.microsoft.com/office/drawing/2014/main" id="{F8DE0F62-4784-4641-BFB8-52A718D61F20}"/>
              </a:ext>
            </a:extLst>
          </p:cNvPr>
          <p:cNvPicPr>
            <a:picLocks noChangeAspect="1"/>
          </p:cNvPicPr>
          <p:nvPr/>
        </p:nvPicPr>
        <p:blipFill rotWithShape="1">
          <a:blip r:embed="rId4"/>
          <a:srcRect l="10959" t="7226" r="19344" b="9674"/>
          <a:stretch/>
        </p:blipFill>
        <p:spPr>
          <a:xfrm>
            <a:off x="1621936" y="1468874"/>
            <a:ext cx="1156658" cy="1045716"/>
          </a:xfrm>
          <a:prstGeom prst="rect">
            <a:avLst/>
          </a:prstGeom>
        </p:spPr>
      </p:pic>
      <p:pic>
        <p:nvPicPr>
          <p:cNvPr id="56" name="Picture 55">
            <a:extLst>
              <a:ext uri="{FF2B5EF4-FFF2-40B4-BE49-F238E27FC236}">
                <a16:creationId xmlns:a16="http://schemas.microsoft.com/office/drawing/2014/main" id="{8554F09A-EF20-4D8E-978A-81484949155D}"/>
              </a:ext>
            </a:extLst>
          </p:cNvPr>
          <p:cNvPicPr>
            <a:picLocks noChangeAspect="1"/>
          </p:cNvPicPr>
          <p:nvPr/>
        </p:nvPicPr>
        <p:blipFill rotWithShape="1">
          <a:blip r:embed="rId4"/>
          <a:srcRect l="10959" t="7226" r="19344" b="9674"/>
          <a:stretch/>
        </p:blipFill>
        <p:spPr>
          <a:xfrm>
            <a:off x="1816642" y="1518706"/>
            <a:ext cx="1156658" cy="1045716"/>
          </a:xfrm>
          <a:prstGeom prst="rect">
            <a:avLst/>
          </a:prstGeom>
        </p:spPr>
      </p:pic>
      <p:pic>
        <p:nvPicPr>
          <p:cNvPr id="67" name="Picture 66">
            <a:extLst>
              <a:ext uri="{FF2B5EF4-FFF2-40B4-BE49-F238E27FC236}">
                <a16:creationId xmlns:a16="http://schemas.microsoft.com/office/drawing/2014/main" id="{F4F92BD5-3DA2-40DF-A708-9C9D3BA5DE10}"/>
              </a:ext>
            </a:extLst>
          </p:cNvPr>
          <p:cNvPicPr>
            <a:picLocks noChangeAspect="1"/>
          </p:cNvPicPr>
          <p:nvPr/>
        </p:nvPicPr>
        <p:blipFill rotWithShape="1">
          <a:blip r:embed="rId4"/>
          <a:srcRect l="10959" t="7226" r="19344" b="9674"/>
          <a:stretch/>
        </p:blipFill>
        <p:spPr>
          <a:xfrm>
            <a:off x="2041486" y="1548642"/>
            <a:ext cx="1156658" cy="1045716"/>
          </a:xfrm>
          <a:prstGeom prst="rect">
            <a:avLst/>
          </a:prstGeom>
        </p:spPr>
      </p:pic>
      <p:sp>
        <p:nvSpPr>
          <p:cNvPr id="78" name="Rounded Rectangle 20">
            <a:extLst>
              <a:ext uri="{FF2B5EF4-FFF2-40B4-BE49-F238E27FC236}">
                <a16:creationId xmlns:a16="http://schemas.microsoft.com/office/drawing/2014/main" id="{DF7E50B2-B5DD-4EA2-8424-46BD4B949FAB}"/>
              </a:ext>
            </a:extLst>
          </p:cNvPr>
          <p:cNvSpPr/>
          <p:nvPr/>
        </p:nvSpPr>
        <p:spPr>
          <a:xfrm>
            <a:off x="7300252" y="5309342"/>
            <a:ext cx="1955727" cy="356216"/>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Semantic Segmented Data</a:t>
            </a:r>
            <a:endParaRPr lang="en-US" sz="1260" kern="0" dirty="0">
              <a:solidFill>
                <a:srgbClr val="002060"/>
              </a:solidFill>
              <a:latin typeface="Arial"/>
              <a:ea typeface="+mn-ea"/>
              <a:cs typeface="Arial" pitchFamily="34" charset="0"/>
            </a:endParaRPr>
          </a:p>
        </p:txBody>
      </p:sp>
      <p:sp>
        <p:nvSpPr>
          <p:cNvPr id="42" name="TextBox 41">
            <a:extLst>
              <a:ext uri="{FF2B5EF4-FFF2-40B4-BE49-F238E27FC236}">
                <a16:creationId xmlns:a16="http://schemas.microsoft.com/office/drawing/2014/main" id="{DB838CDA-869F-4785-8F7F-8F7BE221A32F}"/>
              </a:ext>
            </a:extLst>
          </p:cNvPr>
          <p:cNvSpPr txBox="1"/>
          <p:nvPr/>
        </p:nvSpPr>
        <p:spPr>
          <a:xfrm>
            <a:off x="6655822" y="3085048"/>
            <a:ext cx="4594857" cy="369332"/>
          </a:xfrm>
          <a:prstGeom prst="rect">
            <a:avLst/>
          </a:prstGeom>
          <a:noFill/>
        </p:spPr>
        <p:txBody>
          <a:bodyPr wrap="square" rtlCol="0">
            <a:spAutoFit/>
          </a:bodyPr>
          <a:lstStyle/>
          <a:p>
            <a:pPr defTabSz="822960" fontAlgn="auto">
              <a:spcBef>
                <a:spcPts val="0"/>
              </a:spcBef>
              <a:spcAft>
                <a:spcPts val="0"/>
              </a:spcAft>
            </a:pPr>
            <a:r>
              <a:rPr lang="en-US" dirty="0">
                <a:solidFill>
                  <a:srgbClr val="008013">
                    <a:lumMod val="75000"/>
                  </a:srgbClr>
                </a:solidFill>
                <a:latin typeface="Arial" pitchFamily="34" charset="0"/>
                <a:ea typeface="+mn-ea"/>
                <a:cs typeface="Arial" pitchFamily="34" charset="0"/>
              </a:rPr>
              <a:t>Traditional approach – </a:t>
            </a:r>
            <a:r>
              <a:rPr lang="en-US" b="1" dirty="0">
                <a:solidFill>
                  <a:srgbClr val="FF0000"/>
                </a:solidFill>
                <a:latin typeface="Arial" pitchFamily="34" charset="0"/>
                <a:ea typeface="+mn-ea"/>
                <a:cs typeface="Arial" pitchFamily="34" charset="0"/>
              </a:rPr>
              <a:t>Did not work </a:t>
            </a:r>
            <a:r>
              <a:rPr lang="en-US" b="1" dirty="0">
                <a:solidFill>
                  <a:srgbClr val="FF0000"/>
                </a:solidFill>
                <a:latin typeface="Arial" pitchFamily="34" charset="0"/>
                <a:ea typeface="+mn-ea"/>
                <a:cs typeface="Arial" pitchFamily="34" charset="0"/>
                <a:sym typeface="Wingdings" panose="05000000000000000000" pitchFamily="2" charset="2"/>
              </a:rPr>
              <a:t></a:t>
            </a:r>
            <a:endParaRPr lang="en-US" b="1" dirty="0">
              <a:solidFill>
                <a:srgbClr val="FF0000"/>
              </a:solidFill>
              <a:latin typeface="Arial" pitchFamily="34" charset="0"/>
              <a:ea typeface="+mn-ea"/>
              <a:cs typeface="Arial" pitchFamily="34" charset="0"/>
            </a:endParaRPr>
          </a:p>
        </p:txBody>
      </p:sp>
      <p:pic>
        <p:nvPicPr>
          <p:cNvPr id="43" name="Picture 42">
            <a:extLst>
              <a:ext uri="{FF2B5EF4-FFF2-40B4-BE49-F238E27FC236}">
                <a16:creationId xmlns:a16="http://schemas.microsoft.com/office/drawing/2014/main" id="{22D8AD13-9427-4C54-86BE-96095FEB8CC5}"/>
              </a:ext>
            </a:extLst>
          </p:cNvPr>
          <p:cNvPicPr>
            <a:picLocks noChangeAspect="1"/>
          </p:cNvPicPr>
          <p:nvPr/>
        </p:nvPicPr>
        <p:blipFill>
          <a:blip r:embed="rId3"/>
          <a:stretch>
            <a:fillRect/>
          </a:stretch>
        </p:blipFill>
        <p:spPr>
          <a:xfrm>
            <a:off x="4681900" y="3834976"/>
            <a:ext cx="1236433" cy="1031078"/>
          </a:xfrm>
          <a:prstGeom prst="rect">
            <a:avLst/>
          </a:prstGeom>
        </p:spPr>
      </p:pic>
      <p:pic>
        <p:nvPicPr>
          <p:cNvPr id="8" name="Picture 7">
            <a:extLst>
              <a:ext uri="{FF2B5EF4-FFF2-40B4-BE49-F238E27FC236}">
                <a16:creationId xmlns:a16="http://schemas.microsoft.com/office/drawing/2014/main" id="{E01E13F4-E45B-4BD0-B65A-3F579A79928B}"/>
              </a:ext>
            </a:extLst>
          </p:cNvPr>
          <p:cNvPicPr>
            <a:picLocks noChangeAspect="1"/>
          </p:cNvPicPr>
          <p:nvPr/>
        </p:nvPicPr>
        <p:blipFill>
          <a:blip r:embed="rId5"/>
          <a:stretch>
            <a:fillRect/>
          </a:stretch>
        </p:blipFill>
        <p:spPr>
          <a:xfrm>
            <a:off x="7240585" y="3577946"/>
            <a:ext cx="2075063" cy="1633125"/>
          </a:xfrm>
          <a:prstGeom prst="rect">
            <a:avLst/>
          </a:prstGeom>
        </p:spPr>
      </p:pic>
      <p:pic>
        <p:nvPicPr>
          <p:cNvPr id="9" name="Picture 8">
            <a:extLst>
              <a:ext uri="{FF2B5EF4-FFF2-40B4-BE49-F238E27FC236}">
                <a16:creationId xmlns:a16="http://schemas.microsoft.com/office/drawing/2014/main" id="{4D51BE37-0920-4AE7-884E-08F7E8790CEE}"/>
              </a:ext>
            </a:extLst>
          </p:cNvPr>
          <p:cNvPicPr>
            <a:picLocks noChangeAspect="1"/>
          </p:cNvPicPr>
          <p:nvPr/>
        </p:nvPicPr>
        <p:blipFill>
          <a:blip r:embed="rId6"/>
          <a:stretch>
            <a:fillRect/>
          </a:stretch>
        </p:blipFill>
        <p:spPr>
          <a:xfrm>
            <a:off x="1418035" y="3583050"/>
            <a:ext cx="2059878" cy="1610972"/>
          </a:xfrm>
          <a:prstGeom prst="rect">
            <a:avLst/>
          </a:prstGeom>
        </p:spPr>
      </p:pic>
      <p:sp>
        <p:nvSpPr>
          <p:cNvPr id="11" name="TextBox 10">
            <a:extLst>
              <a:ext uri="{FF2B5EF4-FFF2-40B4-BE49-F238E27FC236}">
                <a16:creationId xmlns:a16="http://schemas.microsoft.com/office/drawing/2014/main" id="{7EA4635F-2E33-4DF0-A0B3-715CC7BCD20D}"/>
              </a:ext>
            </a:extLst>
          </p:cNvPr>
          <p:cNvSpPr txBox="1"/>
          <p:nvPr/>
        </p:nvSpPr>
        <p:spPr>
          <a:xfrm>
            <a:off x="18924" y="3390398"/>
            <a:ext cx="1657677" cy="646331"/>
          </a:xfrm>
          <a:prstGeom prst="rect">
            <a:avLst/>
          </a:prstGeom>
          <a:noFill/>
        </p:spPr>
        <p:txBody>
          <a:bodyPr wrap="square" rtlCol="0">
            <a:spAutoFit/>
          </a:bodyPr>
          <a:lstStyle/>
          <a:p>
            <a:pPr defTabSz="822960" fontAlgn="auto">
              <a:spcBef>
                <a:spcPts val="0"/>
              </a:spcBef>
              <a:spcAft>
                <a:spcPts val="0"/>
              </a:spcAft>
            </a:pPr>
            <a:r>
              <a:rPr lang="en-US" b="1" dirty="0">
                <a:solidFill>
                  <a:srgbClr val="006EB8">
                    <a:lumMod val="75000"/>
                  </a:srgbClr>
                </a:solidFill>
                <a:latin typeface="Arial" pitchFamily="34" charset="0"/>
                <a:ea typeface="+mn-ea"/>
                <a:cs typeface="Arial" pitchFamily="34" charset="0"/>
              </a:rPr>
              <a:t>Deployed model  : </a:t>
            </a:r>
          </a:p>
        </p:txBody>
      </p:sp>
      <p:sp>
        <p:nvSpPr>
          <p:cNvPr id="51" name="TextBox 50">
            <a:extLst>
              <a:ext uri="{FF2B5EF4-FFF2-40B4-BE49-F238E27FC236}">
                <a16:creationId xmlns:a16="http://schemas.microsoft.com/office/drawing/2014/main" id="{4688CE23-6301-4563-A2C6-CBAB56A071F8}"/>
              </a:ext>
            </a:extLst>
          </p:cNvPr>
          <p:cNvSpPr txBox="1"/>
          <p:nvPr/>
        </p:nvSpPr>
        <p:spPr>
          <a:xfrm>
            <a:off x="-18795" y="1408682"/>
            <a:ext cx="1578208" cy="369332"/>
          </a:xfrm>
          <a:prstGeom prst="rect">
            <a:avLst/>
          </a:prstGeom>
          <a:noFill/>
        </p:spPr>
        <p:txBody>
          <a:bodyPr wrap="square" rtlCol="0">
            <a:spAutoFit/>
          </a:bodyPr>
          <a:lstStyle/>
          <a:p>
            <a:pPr defTabSz="822960" fontAlgn="auto">
              <a:spcBef>
                <a:spcPts val="0"/>
              </a:spcBef>
              <a:spcAft>
                <a:spcPts val="0"/>
              </a:spcAft>
            </a:pPr>
            <a:r>
              <a:rPr lang="en-US" b="1" dirty="0">
                <a:solidFill>
                  <a:srgbClr val="006EB8">
                    <a:lumMod val="75000"/>
                  </a:srgbClr>
                </a:solidFill>
                <a:latin typeface="Arial" pitchFamily="34" charset="0"/>
                <a:ea typeface="+mn-ea"/>
                <a:cs typeface="Arial" pitchFamily="34" charset="0"/>
              </a:rPr>
              <a:t>Training : </a:t>
            </a:r>
          </a:p>
        </p:txBody>
      </p:sp>
      <p:sp>
        <p:nvSpPr>
          <p:cNvPr id="13" name="TextBox 12">
            <a:extLst>
              <a:ext uri="{FF2B5EF4-FFF2-40B4-BE49-F238E27FC236}">
                <a16:creationId xmlns:a16="http://schemas.microsoft.com/office/drawing/2014/main" id="{C86E80B2-ECC9-425A-BBA5-C31136CA5C22}"/>
              </a:ext>
            </a:extLst>
          </p:cNvPr>
          <p:cNvSpPr txBox="1"/>
          <p:nvPr/>
        </p:nvSpPr>
        <p:spPr>
          <a:xfrm>
            <a:off x="5918333" y="5674761"/>
            <a:ext cx="4612379" cy="646331"/>
          </a:xfrm>
          <a:prstGeom prst="rect">
            <a:avLst/>
          </a:prstGeom>
          <a:noFill/>
        </p:spPr>
        <p:txBody>
          <a:bodyPr wrap="square" rtlCol="0">
            <a:spAutoFit/>
          </a:bodyPr>
          <a:lstStyle/>
          <a:p>
            <a:pPr defTabSz="822960" fontAlgn="auto">
              <a:spcBef>
                <a:spcPts val="0"/>
              </a:spcBef>
              <a:spcAft>
                <a:spcPts val="0"/>
              </a:spcAft>
            </a:pPr>
            <a:r>
              <a:rPr lang="en-US" b="1" dirty="0">
                <a:solidFill>
                  <a:srgbClr val="FF0000"/>
                </a:solidFill>
                <a:latin typeface="Arial" pitchFamily="34" charset="0"/>
                <a:ea typeface="+mn-ea"/>
                <a:cs typeface="Arial" pitchFamily="34" charset="0"/>
              </a:rPr>
              <a:t>Global accuracy of trained model  &lt;10% </a:t>
            </a:r>
          </a:p>
          <a:p>
            <a:pPr marL="308610" indent="-308610" defTabSz="822960" fontAlgn="auto">
              <a:spcBef>
                <a:spcPts val="0"/>
              </a:spcBef>
              <a:spcAft>
                <a:spcPts val="0"/>
              </a:spcAft>
              <a:buFont typeface="Arial" panose="020B0604020202020204" pitchFamily="34" charset="0"/>
              <a:buChar char="•"/>
            </a:pPr>
            <a:endParaRPr lang="en-US" b="1" dirty="0">
              <a:solidFill>
                <a:srgbClr val="000000"/>
              </a:solidFill>
              <a:latin typeface="Arial" pitchFamily="34" charset="0"/>
              <a:ea typeface="+mn-ea"/>
              <a:cs typeface="Arial" pitchFamily="34" charset="0"/>
            </a:endParaRPr>
          </a:p>
        </p:txBody>
      </p:sp>
      <p:grpSp>
        <p:nvGrpSpPr>
          <p:cNvPr id="3" name="Group 2">
            <a:extLst>
              <a:ext uri="{FF2B5EF4-FFF2-40B4-BE49-F238E27FC236}">
                <a16:creationId xmlns:a16="http://schemas.microsoft.com/office/drawing/2014/main" id="{68D419CF-DBB6-4A73-AE1B-646CDF30D462}"/>
              </a:ext>
            </a:extLst>
          </p:cNvPr>
          <p:cNvGrpSpPr/>
          <p:nvPr/>
        </p:nvGrpSpPr>
        <p:grpSpPr>
          <a:xfrm>
            <a:off x="7398032" y="1386704"/>
            <a:ext cx="1606347" cy="1146047"/>
            <a:chOff x="9325164" y="1439930"/>
            <a:chExt cx="1784830" cy="1273385"/>
          </a:xfrm>
        </p:grpSpPr>
        <p:pic>
          <p:nvPicPr>
            <p:cNvPr id="45" name="Picture 44">
              <a:extLst>
                <a:ext uri="{FF2B5EF4-FFF2-40B4-BE49-F238E27FC236}">
                  <a16:creationId xmlns:a16="http://schemas.microsoft.com/office/drawing/2014/main" id="{C3BF9C54-EDC1-4ECC-96A8-0A06F5D08B10}"/>
                </a:ext>
              </a:extLst>
            </p:cNvPr>
            <p:cNvPicPr>
              <a:picLocks noChangeAspect="1"/>
            </p:cNvPicPr>
            <p:nvPr/>
          </p:nvPicPr>
          <p:blipFill>
            <a:blip r:embed="rId7"/>
            <a:stretch>
              <a:fillRect/>
            </a:stretch>
          </p:blipFill>
          <p:spPr>
            <a:xfrm>
              <a:off x="9325164" y="1439930"/>
              <a:ext cx="1784830" cy="1273385"/>
            </a:xfrm>
            <a:prstGeom prst="rect">
              <a:avLst/>
            </a:prstGeom>
          </p:spPr>
        </p:pic>
        <p:pic>
          <p:nvPicPr>
            <p:cNvPr id="49" name="Picture 48">
              <a:extLst>
                <a:ext uri="{FF2B5EF4-FFF2-40B4-BE49-F238E27FC236}">
                  <a16:creationId xmlns:a16="http://schemas.microsoft.com/office/drawing/2014/main" id="{D18B3588-0765-4F2B-A3F8-E989F32EA6F6}"/>
                </a:ext>
              </a:extLst>
            </p:cNvPr>
            <p:cNvPicPr>
              <a:picLocks noChangeAspect="1"/>
            </p:cNvPicPr>
            <p:nvPr/>
          </p:nvPicPr>
          <p:blipFill>
            <a:blip r:embed="rId3"/>
            <a:stretch>
              <a:fillRect/>
            </a:stretch>
          </p:blipFill>
          <p:spPr>
            <a:xfrm>
              <a:off x="10245653" y="2012956"/>
              <a:ext cx="807859" cy="673685"/>
            </a:xfrm>
            <a:prstGeom prst="rect">
              <a:avLst/>
            </a:prstGeom>
          </p:spPr>
        </p:pic>
      </p:grpSp>
    </p:spTree>
    <p:extLst>
      <p:ext uri="{BB962C8B-B14F-4D97-AF65-F5344CB8AC3E}">
        <p14:creationId xmlns:p14="http://schemas.microsoft.com/office/powerpoint/2010/main" val="20034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4.16667E-6 3.16872E-6 L -0.20704 0.3876 " pathEditMode="relative" rAng="0" ptsTypes="AA">
                                      <p:cBhvr>
                                        <p:cTn id="19" dur="2000" fill="hold"/>
                                        <p:tgtEl>
                                          <p:spTgt spid="3"/>
                                        </p:tgtEl>
                                        <p:attrNameLst>
                                          <p:attrName>ppt_x</p:attrName>
                                          <p:attrName>ppt_y</p:attrName>
                                        </p:attrNameLst>
                                      </p:cBhvr>
                                      <p:rCtr x="-10359" y="19367"/>
                                    </p:animMotion>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animBg="1"/>
      <p:bldP spid="64" grpId="0" animBg="1"/>
      <p:bldP spid="66" grpId="0" animBg="1"/>
      <p:bldP spid="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9A67F-B6DC-406D-BEAB-42E2383E952A}"/>
              </a:ext>
            </a:extLst>
          </p:cNvPr>
          <p:cNvSpPr>
            <a:spLocks noGrp="1"/>
          </p:cNvSpPr>
          <p:nvPr>
            <p:ph type="title"/>
          </p:nvPr>
        </p:nvSpPr>
        <p:spPr/>
        <p:txBody>
          <a:bodyPr/>
          <a:lstStyle/>
          <a:p>
            <a:r>
              <a:rPr lang="en-US" dirty="0"/>
              <a:t>Why did our model fail? </a:t>
            </a:r>
          </a:p>
        </p:txBody>
      </p:sp>
      <p:sp>
        <p:nvSpPr>
          <p:cNvPr id="4" name="Text Placeholder 3">
            <a:extLst>
              <a:ext uri="{FF2B5EF4-FFF2-40B4-BE49-F238E27FC236}">
                <a16:creationId xmlns:a16="http://schemas.microsoft.com/office/drawing/2014/main" id="{E8254F2F-39C1-4EBD-8F70-8F47A6D14333}"/>
              </a:ext>
            </a:extLst>
          </p:cNvPr>
          <p:cNvSpPr>
            <a:spLocks noGrp="1"/>
          </p:cNvSpPr>
          <p:nvPr>
            <p:ph type="body" sz="quarter" idx="10"/>
          </p:nvPr>
        </p:nvSpPr>
        <p:spPr/>
        <p:txBody>
          <a:bodyPr/>
          <a:lstStyle/>
          <a:p>
            <a:r>
              <a:rPr lang="en-US" dirty="0">
                <a:solidFill>
                  <a:srgbClr val="008013">
                    <a:lumMod val="75000"/>
                  </a:srgbClr>
                </a:solidFill>
                <a:latin typeface="Arial" pitchFamily="34" charset="0"/>
                <a:ea typeface="+mn-ea"/>
                <a:cs typeface="Arial" pitchFamily="34" charset="0"/>
              </a:rPr>
              <a:t>Let’s understand the training data </a:t>
            </a:r>
          </a:p>
          <a:p>
            <a:endParaRPr lang="en-US" dirty="0"/>
          </a:p>
        </p:txBody>
      </p:sp>
      <p:sp>
        <p:nvSpPr>
          <p:cNvPr id="13" name="Rectangle 12">
            <a:extLst>
              <a:ext uri="{FF2B5EF4-FFF2-40B4-BE49-F238E27FC236}">
                <a16:creationId xmlns:a16="http://schemas.microsoft.com/office/drawing/2014/main" id="{447DCB04-A450-471F-970E-AE506B242184}"/>
              </a:ext>
            </a:extLst>
          </p:cNvPr>
          <p:cNvSpPr/>
          <p:nvPr/>
        </p:nvSpPr>
        <p:spPr>
          <a:xfrm>
            <a:off x="548642" y="4613563"/>
            <a:ext cx="5486400" cy="1477328"/>
          </a:xfrm>
          <a:prstGeom prst="rect">
            <a:avLst/>
          </a:prstGeom>
        </p:spPr>
        <p:txBody>
          <a:bodyPr>
            <a:spAutoFit/>
          </a:bodyPr>
          <a:lstStyle/>
          <a:p>
            <a:pPr defTabSz="822960" fontAlgn="auto">
              <a:spcBef>
                <a:spcPts val="0"/>
              </a:spcBef>
              <a:spcAft>
                <a:spcPts val="0"/>
              </a:spcAft>
            </a:pPr>
            <a:r>
              <a:rPr lang="en-US" dirty="0">
                <a:solidFill>
                  <a:srgbClr val="FF0000"/>
                </a:solidFill>
                <a:latin typeface="Arial" pitchFamily="34" charset="0"/>
                <a:ea typeface="+mn-ea"/>
                <a:cs typeface="Arial" pitchFamily="34" charset="0"/>
              </a:rPr>
              <a:t>High dynamic range results in : </a:t>
            </a:r>
          </a:p>
          <a:p>
            <a:pPr marL="257175" indent="-257175" defTabSz="822960" fontAlgn="auto">
              <a:spcBef>
                <a:spcPts val="0"/>
              </a:spcBef>
              <a:spcAft>
                <a:spcPts val="0"/>
              </a:spcAft>
              <a:buFont typeface="Arial" panose="020B0604020202020204" pitchFamily="34" charset="0"/>
              <a:buChar char="•"/>
            </a:pPr>
            <a:r>
              <a:rPr lang="en-US" dirty="0">
                <a:solidFill>
                  <a:srgbClr val="FF0000"/>
                </a:solidFill>
                <a:latin typeface="Arial" pitchFamily="34" charset="0"/>
                <a:ea typeface="+mn-ea"/>
                <a:cs typeface="Arial" pitchFamily="34" charset="0"/>
              </a:rPr>
              <a:t>Poor contrast in seismic image </a:t>
            </a:r>
          </a:p>
          <a:p>
            <a:pPr marL="257175" indent="-257175" defTabSz="822960" fontAlgn="auto">
              <a:spcBef>
                <a:spcPts val="0"/>
              </a:spcBef>
              <a:spcAft>
                <a:spcPts val="0"/>
              </a:spcAft>
              <a:buFont typeface="Arial" panose="020B0604020202020204" pitchFamily="34" charset="0"/>
              <a:buChar char="•"/>
            </a:pPr>
            <a:r>
              <a:rPr lang="en-US" dirty="0">
                <a:solidFill>
                  <a:srgbClr val="FF0000"/>
                </a:solidFill>
                <a:latin typeface="Arial" pitchFamily="34" charset="0"/>
                <a:ea typeface="+mn-ea"/>
                <a:cs typeface="Arial" pitchFamily="34" charset="0"/>
              </a:rPr>
              <a:t>Bedrock signal power very low</a:t>
            </a:r>
          </a:p>
          <a:p>
            <a:pPr marL="257175" indent="-257175" defTabSz="822960" fontAlgn="auto">
              <a:spcBef>
                <a:spcPts val="0"/>
              </a:spcBef>
              <a:spcAft>
                <a:spcPts val="0"/>
              </a:spcAft>
              <a:buFont typeface="Arial" panose="020B0604020202020204" pitchFamily="34" charset="0"/>
              <a:buChar char="•"/>
            </a:pPr>
            <a:r>
              <a:rPr lang="en-US" dirty="0">
                <a:solidFill>
                  <a:srgbClr val="FF0000"/>
                </a:solidFill>
                <a:latin typeface="Arial" pitchFamily="34" charset="0"/>
                <a:ea typeface="+mn-ea"/>
                <a:cs typeface="Arial" pitchFamily="34" charset="0"/>
              </a:rPr>
              <a:t>AI model cannot distinguish </a:t>
            </a:r>
            <a:r>
              <a:rPr lang="en-US" dirty="0" err="1">
                <a:solidFill>
                  <a:srgbClr val="FF0000"/>
                </a:solidFill>
                <a:latin typeface="Arial" pitchFamily="34" charset="0"/>
                <a:ea typeface="+mn-ea"/>
                <a:cs typeface="Arial" pitchFamily="34" charset="0"/>
              </a:rPr>
              <a:t>icesheet</a:t>
            </a:r>
            <a:r>
              <a:rPr lang="en-US" dirty="0">
                <a:solidFill>
                  <a:srgbClr val="FF0000"/>
                </a:solidFill>
                <a:latin typeface="Arial" pitchFamily="34" charset="0"/>
                <a:ea typeface="+mn-ea"/>
                <a:cs typeface="Arial" pitchFamily="34" charset="0"/>
              </a:rPr>
              <a:t> layers and bedrock </a:t>
            </a:r>
          </a:p>
        </p:txBody>
      </p:sp>
      <p:pic>
        <p:nvPicPr>
          <p:cNvPr id="20" name="Picture 19">
            <a:extLst>
              <a:ext uri="{FF2B5EF4-FFF2-40B4-BE49-F238E27FC236}">
                <a16:creationId xmlns:a16="http://schemas.microsoft.com/office/drawing/2014/main" id="{FE5CFF86-5490-4BD1-9EB5-A5EA242084A5}"/>
              </a:ext>
            </a:extLst>
          </p:cNvPr>
          <p:cNvPicPr>
            <a:picLocks noChangeAspect="1"/>
          </p:cNvPicPr>
          <p:nvPr/>
        </p:nvPicPr>
        <p:blipFill>
          <a:blip r:embed="rId3"/>
          <a:stretch>
            <a:fillRect/>
          </a:stretch>
        </p:blipFill>
        <p:spPr>
          <a:xfrm>
            <a:off x="291000" y="1516528"/>
            <a:ext cx="4317797" cy="3223260"/>
          </a:xfrm>
          <a:prstGeom prst="rect">
            <a:avLst/>
          </a:prstGeom>
        </p:spPr>
      </p:pic>
      <p:cxnSp>
        <p:nvCxnSpPr>
          <p:cNvPr id="22" name="Straight Connector 21">
            <a:extLst>
              <a:ext uri="{FF2B5EF4-FFF2-40B4-BE49-F238E27FC236}">
                <a16:creationId xmlns:a16="http://schemas.microsoft.com/office/drawing/2014/main" id="{8F514FC6-A75A-4DFA-AB6D-557030308413}"/>
              </a:ext>
            </a:extLst>
          </p:cNvPr>
          <p:cNvCxnSpPr>
            <a:cxnSpLocks/>
          </p:cNvCxnSpPr>
          <p:nvPr/>
        </p:nvCxnSpPr>
        <p:spPr>
          <a:xfrm>
            <a:off x="1733439" y="1742063"/>
            <a:ext cx="0" cy="2674620"/>
          </a:xfrm>
          <a:prstGeom prst="line">
            <a:avLst/>
          </a:prstGeom>
          <a:ln w="57150">
            <a:solidFill>
              <a:srgbClr val="0D78C9"/>
            </a:solidFill>
            <a:prstDash val="dash"/>
          </a:ln>
        </p:spPr>
        <p:style>
          <a:lnRef idx="1">
            <a:schemeClr val="accent1"/>
          </a:lnRef>
          <a:fillRef idx="0">
            <a:schemeClr val="accent1"/>
          </a:fillRef>
          <a:effectRef idx="0">
            <a:schemeClr val="accent1"/>
          </a:effectRef>
          <a:fontRef idx="minor">
            <a:schemeClr val="tx1"/>
          </a:fontRef>
        </p:style>
      </p:cxnSp>
      <p:sp>
        <p:nvSpPr>
          <p:cNvPr id="23" name="Arrow: Down 22">
            <a:extLst>
              <a:ext uri="{FF2B5EF4-FFF2-40B4-BE49-F238E27FC236}">
                <a16:creationId xmlns:a16="http://schemas.microsoft.com/office/drawing/2014/main" id="{1CF753D2-14D1-4BB0-950C-2FE6C85A43D1}"/>
              </a:ext>
            </a:extLst>
          </p:cNvPr>
          <p:cNvSpPr/>
          <p:nvPr/>
        </p:nvSpPr>
        <p:spPr>
          <a:xfrm rot="16200000">
            <a:off x="3459823" y="1618501"/>
            <a:ext cx="308610" cy="3017519"/>
          </a:xfrm>
          <a:prstGeom prst="downArrow">
            <a:avLst/>
          </a:prstGeom>
          <a:solidFill>
            <a:srgbClr val="2F75B8"/>
          </a:solidFill>
          <a:ln>
            <a:solidFill>
              <a:srgbClr val="2F7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b="1" dirty="0">
              <a:solidFill>
                <a:schemeClr val="bg1"/>
              </a:solidFill>
              <a:latin typeface="Arial" pitchFamily="34" charset="0"/>
              <a:cs typeface="Arial" pitchFamily="34" charset="0"/>
            </a:endParaRPr>
          </a:p>
        </p:txBody>
      </p:sp>
      <p:pic>
        <p:nvPicPr>
          <p:cNvPr id="24" name="Picture 23">
            <a:extLst>
              <a:ext uri="{FF2B5EF4-FFF2-40B4-BE49-F238E27FC236}">
                <a16:creationId xmlns:a16="http://schemas.microsoft.com/office/drawing/2014/main" id="{5DFE2A16-F5A7-43DF-A3AF-2C17ECDE6CC5}"/>
              </a:ext>
            </a:extLst>
          </p:cNvPr>
          <p:cNvPicPr>
            <a:picLocks noChangeAspect="1"/>
          </p:cNvPicPr>
          <p:nvPr/>
        </p:nvPicPr>
        <p:blipFill>
          <a:blip r:embed="rId4"/>
          <a:stretch>
            <a:fillRect/>
          </a:stretch>
        </p:blipFill>
        <p:spPr>
          <a:xfrm>
            <a:off x="5330555" y="1808079"/>
            <a:ext cx="5425842" cy="4064940"/>
          </a:xfrm>
          <a:prstGeom prst="rect">
            <a:avLst/>
          </a:prstGeom>
        </p:spPr>
      </p:pic>
      <p:cxnSp>
        <p:nvCxnSpPr>
          <p:cNvPr id="26" name="Straight Arrow Connector 25">
            <a:extLst>
              <a:ext uri="{FF2B5EF4-FFF2-40B4-BE49-F238E27FC236}">
                <a16:creationId xmlns:a16="http://schemas.microsoft.com/office/drawing/2014/main" id="{A5B31578-6804-43EC-88BD-E9DEE123CF2D}"/>
              </a:ext>
            </a:extLst>
          </p:cNvPr>
          <p:cNvCxnSpPr/>
          <p:nvPr/>
        </p:nvCxnSpPr>
        <p:spPr>
          <a:xfrm>
            <a:off x="8478934" y="2209009"/>
            <a:ext cx="0" cy="1810948"/>
          </a:xfrm>
          <a:prstGeom prst="straightConnector1">
            <a:avLst/>
          </a:prstGeom>
          <a:ln w="571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5BEB40E-453B-4F67-9EE1-2D69E7FD7375}"/>
              </a:ext>
            </a:extLst>
          </p:cNvPr>
          <p:cNvSpPr txBox="1"/>
          <p:nvPr/>
        </p:nvSpPr>
        <p:spPr>
          <a:xfrm>
            <a:off x="8491005" y="2360663"/>
            <a:ext cx="2327840" cy="313932"/>
          </a:xfrm>
          <a:prstGeom prst="rect">
            <a:avLst/>
          </a:prstGeom>
          <a:noFill/>
        </p:spPr>
        <p:txBody>
          <a:bodyPr wrap="square" rtlCol="0">
            <a:spAutoFit/>
          </a:bodyPr>
          <a:lstStyle/>
          <a:p>
            <a:pPr defTabSz="822960" fontAlgn="auto">
              <a:spcBef>
                <a:spcPts val="0"/>
              </a:spcBef>
              <a:spcAft>
                <a:spcPts val="0"/>
              </a:spcAft>
            </a:pPr>
            <a:r>
              <a:rPr lang="en-US" sz="1440" dirty="0">
                <a:solidFill>
                  <a:srgbClr val="FF0000"/>
                </a:solidFill>
                <a:latin typeface="Arial" pitchFamily="34" charset="0"/>
                <a:ea typeface="+mn-ea"/>
                <a:cs typeface="Arial" pitchFamily="34" charset="0"/>
              </a:rPr>
              <a:t>&gt;200 dB dynamic range</a:t>
            </a:r>
          </a:p>
        </p:txBody>
      </p:sp>
      <p:sp>
        <p:nvSpPr>
          <p:cNvPr id="28" name="TextBox 27">
            <a:extLst>
              <a:ext uri="{FF2B5EF4-FFF2-40B4-BE49-F238E27FC236}">
                <a16:creationId xmlns:a16="http://schemas.microsoft.com/office/drawing/2014/main" id="{02AE09A9-0ECA-48D4-9066-B135C7112F76}"/>
              </a:ext>
            </a:extLst>
          </p:cNvPr>
          <p:cNvSpPr txBox="1"/>
          <p:nvPr/>
        </p:nvSpPr>
        <p:spPr>
          <a:xfrm>
            <a:off x="6246066" y="2172334"/>
            <a:ext cx="2125980" cy="313932"/>
          </a:xfrm>
          <a:prstGeom prst="rect">
            <a:avLst/>
          </a:prstGeom>
          <a:noFill/>
        </p:spPr>
        <p:txBody>
          <a:bodyPr wrap="square" rtlCol="0">
            <a:spAutoFit/>
          </a:bodyPr>
          <a:lstStyle/>
          <a:p>
            <a:pPr defTabSz="822960" fontAlgn="auto">
              <a:spcBef>
                <a:spcPts val="0"/>
              </a:spcBef>
              <a:spcAft>
                <a:spcPts val="0"/>
              </a:spcAft>
            </a:pPr>
            <a:r>
              <a:rPr lang="en-US" sz="1440" dirty="0" err="1">
                <a:solidFill>
                  <a:srgbClr val="000000"/>
                </a:solidFill>
                <a:latin typeface="Arial" pitchFamily="34" charset="0"/>
                <a:ea typeface="+mn-ea"/>
                <a:cs typeface="Arial" pitchFamily="34" charset="0"/>
              </a:rPr>
              <a:t>Icesheets</a:t>
            </a:r>
            <a:r>
              <a:rPr lang="en-US" sz="1440" dirty="0">
                <a:solidFill>
                  <a:srgbClr val="000000"/>
                </a:solidFill>
                <a:latin typeface="Arial" pitchFamily="34" charset="0"/>
                <a:ea typeface="+mn-ea"/>
                <a:cs typeface="Arial" pitchFamily="34" charset="0"/>
              </a:rPr>
              <a:t> layers returns  </a:t>
            </a:r>
          </a:p>
        </p:txBody>
      </p:sp>
      <p:sp>
        <p:nvSpPr>
          <p:cNvPr id="29" name="TextBox 28">
            <a:extLst>
              <a:ext uri="{FF2B5EF4-FFF2-40B4-BE49-F238E27FC236}">
                <a16:creationId xmlns:a16="http://schemas.microsoft.com/office/drawing/2014/main" id="{03D1F2A1-A179-49EC-8F22-2EAB8F05282B}"/>
              </a:ext>
            </a:extLst>
          </p:cNvPr>
          <p:cNvSpPr txBox="1"/>
          <p:nvPr/>
        </p:nvSpPr>
        <p:spPr>
          <a:xfrm>
            <a:off x="6035042" y="4372822"/>
            <a:ext cx="2125980" cy="313932"/>
          </a:xfrm>
          <a:prstGeom prst="rect">
            <a:avLst/>
          </a:prstGeom>
          <a:noFill/>
        </p:spPr>
        <p:txBody>
          <a:bodyPr wrap="square" rtlCol="0">
            <a:spAutoFit/>
          </a:bodyPr>
          <a:lstStyle/>
          <a:p>
            <a:pPr defTabSz="822960" fontAlgn="auto">
              <a:spcBef>
                <a:spcPts val="0"/>
              </a:spcBef>
              <a:spcAft>
                <a:spcPts val="0"/>
              </a:spcAft>
            </a:pPr>
            <a:r>
              <a:rPr lang="en-US" sz="1440" dirty="0">
                <a:solidFill>
                  <a:srgbClr val="000000"/>
                </a:solidFill>
                <a:latin typeface="Arial" pitchFamily="34" charset="0"/>
                <a:ea typeface="+mn-ea"/>
                <a:cs typeface="Arial" pitchFamily="34" charset="0"/>
              </a:rPr>
              <a:t>Bedrock return</a:t>
            </a:r>
          </a:p>
        </p:txBody>
      </p:sp>
      <p:cxnSp>
        <p:nvCxnSpPr>
          <p:cNvPr id="30" name="Straight Arrow Connector 29">
            <a:extLst>
              <a:ext uri="{FF2B5EF4-FFF2-40B4-BE49-F238E27FC236}">
                <a16:creationId xmlns:a16="http://schemas.microsoft.com/office/drawing/2014/main" id="{74471F74-F9EC-4C83-B8D8-AB82D7D7A1DB}"/>
              </a:ext>
            </a:extLst>
          </p:cNvPr>
          <p:cNvCxnSpPr>
            <a:cxnSpLocks/>
          </p:cNvCxnSpPr>
          <p:nvPr/>
        </p:nvCxnSpPr>
        <p:spPr>
          <a:xfrm flipH="1">
            <a:off x="6622427" y="2514716"/>
            <a:ext cx="213246" cy="612545"/>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14CBBA0-692A-415F-AB0A-8D7E989FF254}"/>
              </a:ext>
            </a:extLst>
          </p:cNvPr>
          <p:cNvCxnSpPr>
            <a:cxnSpLocks/>
          </p:cNvCxnSpPr>
          <p:nvPr/>
        </p:nvCxnSpPr>
        <p:spPr>
          <a:xfrm>
            <a:off x="7035279" y="2514716"/>
            <a:ext cx="494659" cy="1225567"/>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1DF59FC-FE49-4B18-922C-12293BBA8A42}"/>
              </a:ext>
            </a:extLst>
          </p:cNvPr>
          <p:cNvCxnSpPr>
            <a:cxnSpLocks/>
          </p:cNvCxnSpPr>
          <p:nvPr/>
        </p:nvCxnSpPr>
        <p:spPr>
          <a:xfrm flipV="1">
            <a:off x="7370174" y="4019957"/>
            <a:ext cx="693425" cy="440401"/>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66AF7A-CC46-4D46-9D69-88132243FC3C}"/>
              </a:ext>
            </a:extLst>
          </p:cNvPr>
          <p:cNvCxnSpPr>
            <a:cxnSpLocks/>
          </p:cNvCxnSpPr>
          <p:nvPr/>
        </p:nvCxnSpPr>
        <p:spPr>
          <a:xfrm>
            <a:off x="6972832" y="2514716"/>
            <a:ext cx="94304" cy="1025519"/>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10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E3E7-F4B8-478A-9C7F-4DBA5EF980E3}"/>
              </a:ext>
            </a:extLst>
          </p:cNvPr>
          <p:cNvSpPr>
            <a:spLocks noGrp="1"/>
          </p:cNvSpPr>
          <p:nvPr>
            <p:ph type="title" idx="4294967295"/>
          </p:nvPr>
        </p:nvSpPr>
        <p:spPr>
          <a:xfrm>
            <a:off x="0" y="411163"/>
            <a:ext cx="9691688" cy="892175"/>
          </a:xfrm>
        </p:spPr>
        <p:txBody>
          <a:bodyPr/>
          <a:lstStyle/>
          <a:p>
            <a:r>
              <a:rPr lang="en-US" dirty="0"/>
              <a:t>How to detrend this data ? </a:t>
            </a:r>
          </a:p>
        </p:txBody>
      </p:sp>
      <p:sp>
        <p:nvSpPr>
          <p:cNvPr id="3" name="Content Placeholder 2">
            <a:extLst>
              <a:ext uri="{FF2B5EF4-FFF2-40B4-BE49-F238E27FC236}">
                <a16:creationId xmlns:a16="http://schemas.microsoft.com/office/drawing/2014/main" id="{F7EAB8CA-758A-48C5-A85A-521C703BB780}"/>
              </a:ext>
            </a:extLst>
          </p:cNvPr>
          <p:cNvSpPr>
            <a:spLocks noGrp="1"/>
          </p:cNvSpPr>
          <p:nvPr>
            <p:ph idx="4294967295"/>
          </p:nvPr>
        </p:nvSpPr>
        <p:spPr>
          <a:xfrm>
            <a:off x="457994" y="1284222"/>
            <a:ext cx="4387850" cy="3017837"/>
          </a:xfrm>
        </p:spPr>
        <p:txBody>
          <a:bodyPr/>
          <a:lstStyle/>
          <a:p>
            <a:pPr marL="0" indent="0">
              <a:buNone/>
            </a:pPr>
            <a:r>
              <a:rPr lang="en-US" dirty="0"/>
              <a:t>Some techniques available in literature : </a:t>
            </a:r>
          </a:p>
          <a:p>
            <a:pPr marL="411480" indent="-411480">
              <a:buFont typeface="+mj-lt"/>
              <a:buAutoNum type="arabicPeriod"/>
            </a:pPr>
            <a:r>
              <a:rPr lang="en-US" dirty="0"/>
              <a:t>Curve fitting </a:t>
            </a:r>
          </a:p>
          <a:p>
            <a:pPr marL="360942" lvl="1" indent="0">
              <a:buNone/>
            </a:pPr>
            <a:r>
              <a:rPr lang="en-US" dirty="0"/>
              <a:t>- Fit low order polynomial </a:t>
            </a:r>
          </a:p>
          <a:p>
            <a:pPr marL="360942" lvl="1" indent="0">
              <a:buNone/>
            </a:pPr>
            <a:r>
              <a:rPr lang="en-US" dirty="0"/>
              <a:t>- Fit an exponential function </a:t>
            </a:r>
          </a:p>
          <a:p>
            <a:pPr marL="411480" indent="-411480">
              <a:buFont typeface="+mj-lt"/>
              <a:buAutoNum type="arabicPeriod"/>
            </a:pPr>
            <a:endParaRPr lang="en-US" dirty="0"/>
          </a:p>
          <a:p>
            <a:pPr marL="411480" indent="-411480">
              <a:buFont typeface="+mj-lt"/>
              <a:buAutoNum type="arabicPeriod"/>
            </a:pPr>
            <a:r>
              <a:rPr lang="en-US" dirty="0"/>
              <a:t> Predictive deconvolution </a:t>
            </a:r>
          </a:p>
          <a:p>
            <a:pPr marL="360942" lvl="1" indent="0">
              <a:buNone/>
            </a:pPr>
            <a:r>
              <a:rPr lang="en-US" dirty="0"/>
              <a:t>- Inverse filtering </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35E847B-0668-4CC7-95A7-531004882F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6025" t="8427" r="8296" b="5447"/>
          <a:stretch/>
        </p:blipFill>
        <p:spPr>
          <a:xfrm>
            <a:off x="7315200" y="1238376"/>
            <a:ext cx="3349256" cy="1175378"/>
          </a:xfrm>
          <a:prstGeom prst="rect">
            <a:avLst/>
          </a:prstGeom>
        </p:spPr>
      </p:pic>
      <p:sp>
        <p:nvSpPr>
          <p:cNvPr id="5" name="TextBox 4">
            <a:extLst>
              <a:ext uri="{FF2B5EF4-FFF2-40B4-BE49-F238E27FC236}">
                <a16:creationId xmlns:a16="http://schemas.microsoft.com/office/drawing/2014/main" id="{ACEE3881-47A2-40C1-AEAB-6C0DE636E074}"/>
              </a:ext>
            </a:extLst>
          </p:cNvPr>
          <p:cNvSpPr txBox="1"/>
          <p:nvPr/>
        </p:nvSpPr>
        <p:spPr>
          <a:xfrm>
            <a:off x="840016" y="4496003"/>
            <a:ext cx="5074918" cy="923330"/>
          </a:xfrm>
          <a:prstGeom prst="rect">
            <a:avLst/>
          </a:prstGeom>
          <a:noFill/>
        </p:spPr>
        <p:txBody>
          <a:bodyPr wrap="square" rtlCol="0">
            <a:spAutoFit/>
          </a:bodyPr>
          <a:lstStyle/>
          <a:p>
            <a:pPr defTabSz="822960" fontAlgn="auto">
              <a:spcBef>
                <a:spcPts val="0"/>
              </a:spcBef>
              <a:spcAft>
                <a:spcPts val="0"/>
              </a:spcAft>
            </a:pPr>
            <a:r>
              <a:rPr lang="en-US" dirty="0">
                <a:solidFill>
                  <a:srgbClr val="FF0000"/>
                </a:solidFill>
                <a:latin typeface="Arial" pitchFamily="34" charset="0"/>
                <a:ea typeface="+mn-ea"/>
                <a:cs typeface="Arial" pitchFamily="34" charset="0"/>
              </a:rPr>
              <a:t>Result : </a:t>
            </a:r>
          </a:p>
          <a:p>
            <a:pPr defTabSz="822960" fontAlgn="auto">
              <a:spcBef>
                <a:spcPts val="0"/>
              </a:spcBef>
              <a:spcAft>
                <a:spcPts val="0"/>
              </a:spcAft>
            </a:pPr>
            <a:r>
              <a:rPr lang="en-US" b="1" dirty="0">
                <a:solidFill>
                  <a:srgbClr val="FF0000"/>
                </a:solidFill>
                <a:latin typeface="Arial" pitchFamily="34" charset="0"/>
                <a:ea typeface="+mn-ea"/>
                <a:cs typeface="Arial" pitchFamily="34" charset="0"/>
              </a:rPr>
              <a:t>Loss in SNR of the bedrock return</a:t>
            </a:r>
          </a:p>
          <a:p>
            <a:pPr defTabSz="822960" fontAlgn="auto">
              <a:spcBef>
                <a:spcPts val="0"/>
              </a:spcBef>
              <a:spcAft>
                <a:spcPts val="0"/>
              </a:spcAft>
            </a:pPr>
            <a:r>
              <a:rPr lang="en-US" b="1" dirty="0">
                <a:solidFill>
                  <a:srgbClr val="FF0000"/>
                </a:solidFill>
                <a:latin typeface="Arial" pitchFamily="34" charset="0"/>
                <a:ea typeface="+mn-ea"/>
                <a:cs typeface="Arial" pitchFamily="34" charset="0"/>
              </a:rPr>
              <a:t> </a:t>
            </a:r>
          </a:p>
        </p:txBody>
      </p:sp>
      <p:sp>
        <p:nvSpPr>
          <p:cNvPr id="6" name="TextBox 5">
            <a:extLst>
              <a:ext uri="{FF2B5EF4-FFF2-40B4-BE49-F238E27FC236}">
                <a16:creationId xmlns:a16="http://schemas.microsoft.com/office/drawing/2014/main" id="{64212354-F28E-4FAB-811E-653F9D281802}"/>
              </a:ext>
            </a:extLst>
          </p:cNvPr>
          <p:cNvSpPr txBox="1"/>
          <p:nvPr/>
        </p:nvSpPr>
        <p:spPr>
          <a:xfrm>
            <a:off x="5072020" y="1686203"/>
            <a:ext cx="2530259" cy="646331"/>
          </a:xfrm>
          <a:prstGeom prst="rect">
            <a:avLst/>
          </a:prstGeom>
          <a:noFill/>
        </p:spPr>
        <p:txBody>
          <a:bodyPr wrap="square" rtlCol="0">
            <a:spAutoFit/>
          </a:bodyPr>
          <a:lstStyle/>
          <a:p>
            <a:pPr defTabSz="822960" fontAlgn="auto">
              <a:spcBef>
                <a:spcPts val="0"/>
              </a:spcBef>
              <a:spcAft>
                <a:spcPts val="0"/>
              </a:spcAft>
            </a:pPr>
            <a:r>
              <a:rPr lang="en-US" dirty="0">
                <a:solidFill>
                  <a:srgbClr val="000000"/>
                </a:solidFill>
                <a:latin typeface="Arial" pitchFamily="34" charset="0"/>
                <a:ea typeface="+mn-ea"/>
                <a:cs typeface="Arial" pitchFamily="34" charset="0"/>
              </a:rPr>
              <a:t>Example : </a:t>
            </a:r>
          </a:p>
          <a:p>
            <a:pPr defTabSz="822960" fontAlgn="auto">
              <a:spcBef>
                <a:spcPts val="0"/>
              </a:spcBef>
              <a:spcAft>
                <a:spcPts val="0"/>
              </a:spcAft>
            </a:pPr>
            <a:r>
              <a:rPr lang="en-US" dirty="0">
                <a:solidFill>
                  <a:srgbClr val="000000"/>
                </a:solidFill>
                <a:latin typeface="Arial" pitchFamily="34" charset="0"/>
                <a:ea typeface="+mn-ea"/>
                <a:cs typeface="Arial" pitchFamily="34" charset="0"/>
              </a:rPr>
              <a:t>Exponential curve fit </a:t>
            </a:r>
          </a:p>
        </p:txBody>
      </p:sp>
      <p:pic>
        <p:nvPicPr>
          <p:cNvPr id="7" name="Picture 6">
            <a:extLst>
              <a:ext uri="{FF2B5EF4-FFF2-40B4-BE49-F238E27FC236}">
                <a16:creationId xmlns:a16="http://schemas.microsoft.com/office/drawing/2014/main" id="{819CAB44-DD4A-44D0-AE78-37E004E586DA}"/>
              </a:ext>
            </a:extLst>
          </p:cNvPr>
          <p:cNvPicPr>
            <a:picLocks noChangeAspect="1"/>
          </p:cNvPicPr>
          <p:nvPr/>
        </p:nvPicPr>
        <p:blipFill>
          <a:blip r:embed="rId3"/>
          <a:stretch>
            <a:fillRect/>
          </a:stretch>
        </p:blipFill>
        <p:spPr>
          <a:xfrm>
            <a:off x="5647528" y="2429506"/>
            <a:ext cx="5016928" cy="3745106"/>
          </a:xfrm>
          <a:prstGeom prst="rect">
            <a:avLst/>
          </a:prstGeom>
        </p:spPr>
      </p:pic>
      <p:sp>
        <p:nvSpPr>
          <p:cNvPr id="8" name="TextBox 7">
            <a:extLst>
              <a:ext uri="{FF2B5EF4-FFF2-40B4-BE49-F238E27FC236}">
                <a16:creationId xmlns:a16="http://schemas.microsoft.com/office/drawing/2014/main" id="{F9E76096-3E63-4779-B0E9-946B6589609C}"/>
              </a:ext>
            </a:extLst>
          </p:cNvPr>
          <p:cNvSpPr txBox="1"/>
          <p:nvPr/>
        </p:nvSpPr>
        <p:spPr>
          <a:xfrm>
            <a:off x="1243255" y="5114706"/>
            <a:ext cx="4183380" cy="646331"/>
          </a:xfrm>
          <a:prstGeom prst="rect">
            <a:avLst/>
          </a:prstGeom>
          <a:noFill/>
        </p:spPr>
        <p:txBody>
          <a:bodyPr wrap="square" rtlCol="0">
            <a:spAutoFit/>
          </a:bodyPr>
          <a:lstStyle/>
          <a:p>
            <a:pPr defTabSz="822960" fontAlgn="auto">
              <a:spcBef>
                <a:spcPts val="0"/>
              </a:spcBef>
              <a:spcAft>
                <a:spcPts val="0"/>
              </a:spcAft>
            </a:pPr>
            <a:r>
              <a:rPr lang="en-US" i="1" dirty="0">
                <a:solidFill>
                  <a:srgbClr val="000000"/>
                </a:solidFill>
                <a:latin typeface="Arial" pitchFamily="34" charset="0"/>
                <a:ea typeface="+mn-ea"/>
                <a:cs typeface="Arial" pitchFamily="34" charset="0"/>
              </a:rPr>
              <a:t>Original signal bed SNR = ~27 dB </a:t>
            </a:r>
          </a:p>
          <a:p>
            <a:pPr defTabSz="822960" fontAlgn="auto">
              <a:spcBef>
                <a:spcPts val="0"/>
              </a:spcBef>
              <a:spcAft>
                <a:spcPts val="0"/>
              </a:spcAft>
            </a:pPr>
            <a:r>
              <a:rPr lang="en-US" i="1" dirty="0">
                <a:solidFill>
                  <a:srgbClr val="000000"/>
                </a:solidFill>
                <a:latin typeface="Arial" pitchFamily="34" charset="0"/>
                <a:ea typeface="+mn-ea"/>
                <a:cs typeface="Arial" pitchFamily="34" charset="0"/>
              </a:rPr>
              <a:t>Detrended signal bed SNR = ~20 dB</a:t>
            </a:r>
          </a:p>
        </p:txBody>
      </p:sp>
    </p:spTree>
    <p:extLst>
      <p:ext uri="{BB962C8B-B14F-4D97-AF65-F5344CB8AC3E}">
        <p14:creationId xmlns:p14="http://schemas.microsoft.com/office/powerpoint/2010/main" val="327372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A2A2-DFAE-4A90-9932-3877317D4C23}"/>
              </a:ext>
            </a:extLst>
          </p:cNvPr>
          <p:cNvSpPr>
            <a:spLocks noGrp="1"/>
          </p:cNvSpPr>
          <p:nvPr>
            <p:ph type="title"/>
          </p:nvPr>
        </p:nvSpPr>
        <p:spPr/>
        <p:txBody>
          <a:bodyPr/>
          <a:lstStyle/>
          <a:p>
            <a:r>
              <a:rPr lang="en-US" dirty="0"/>
              <a:t>Which technique to use ? </a:t>
            </a:r>
          </a:p>
        </p:txBody>
      </p:sp>
      <p:sp>
        <p:nvSpPr>
          <p:cNvPr id="5" name="Content Placeholder 2">
            <a:extLst>
              <a:ext uri="{FF2B5EF4-FFF2-40B4-BE49-F238E27FC236}">
                <a16:creationId xmlns:a16="http://schemas.microsoft.com/office/drawing/2014/main" id="{713F058E-8D4F-4E76-9473-77748B2528B6}"/>
              </a:ext>
            </a:extLst>
          </p:cNvPr>
          <p:cNvSpPr txBox="1">
            <a:spLocks/>
          </p:cNvSpPr>
          <p:nvPr/>
        </p:nvSpPr>
        <p:spPr>
          <a:xfrm>
            <a:off x="462198" y="2270477"/>
            <a:ext cx="6652259" cy="3808629"/>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09380" indent="-309380" defTabSz="825012" fontAlgn="auto">
              <a:spcAft>
                <a:spcPts val="0"/>
              </a:spcAft>
              <a:buClr>
                <a:srgbClr val="006EB8"/>
              </a:buClr>
            </a:pPr>
            <a:r>
              <a:rPr lang="en-US" sz="1800" dirty="0">
                <a:solidFill>
                  <a:srgbClr val="000000"/>
                </a:solidFill>
              </a:rPr>
              <a:t>A wavelet is a rapidly decaying wave like oscillation with zero mean</a:t>
            </a:r>
          </a:p>
          <a:p>
            <a:pPr marL="309380" indent="-309380" defTabSz="825012" fontAlgn="auto">
              <a:spcAft>
                <a:spcPts val="0"/>
              </a:spcAft>
              <a:buClr>
                <a:srgbClr val="006EB8"/>
              </a:buClr>
            </a:pPr>
            <a:endParaRPr lang="en-US" sz="1800" dirty="0">
              <a:solidFill>
                <a:srgbClr val="000000"/>
              </a:solidFill>
            </a:endParaRPr>
          </a:p>
          <a:p>
            <a:pPr marL="309380" indent="-309380" defTabSz="825012" fontAlgn="auto">
              <a:spcAft>
                <a:spcPts val="0"/>
              </a:spcAft>
              <a:buClr>
                <a:srgbClr val="006EB8"/>
              </a:buClr>
            </a:pPr>
            <a:r>
              <a:rPr lang="en-US" sz="1800" dirty="0">
                <a:solidFill>
                  <a:srgbClr val="000000"/>
                </a:solidFill>
              </a:rPr>
              <a:t>Wavelets are best suited to localize frequency content in real world signals  </a:t>
            </a:r>
          </a:p>
          <a:p>
            <a:pPr marL="309380" indent="-309380" defTabSz="825012" fontAlgn="auto">
              <a:spcAft>
                <a:spcPts val="0"/>
              </a:spcAft>
              <a:buClr>
                <a:srgbClr val="006EB8"/>
              </a:buClr>
            </a:pPr>
            <a:endParaRPr lang="en-US" sz="1800" dirty="0">
              <a:solidFill>
                <a:srgbClr val="000000"/>
              </a:solidFill>
            </a:endParaRPr>
          </a:p>
          <a:p>
            <a:pPr marL="309380" indent="-309380" defTabSz="825012" fontAlgn="auto">
              <a:spcAft>
                <a:spcPts val="0"/>
              </a:spcAft>
              <a:buClr>
                <a:srgbClr val="006EB8"/>
              </a:buClr>
            </a:pPr>
            <a:r>
              <a:rPr lang="en-US" sz="1800" dirty="0">
                <a:solidFill>
                  <a:srgbClr val="000000"/>
                </a:solidFill>
              </a:rPr>
              <a:t>Availability of a wide variety of wavelets is a key strength of wavelet analysis </a:t>
            </a:r>
          </a:p>
          <a:p>
            <a:pPr marL="309380" indent="-309380" defTabSz="825012" fontAlgn="auto">
              <a:spcAft>
                <a:spcPts val="0"/>
              </a:spcAft>
              <a:buClr>
                <a:srgbClr val="006EB8"/>
              </a:buClr>
            </a:pPr>
            <a:endParaRPr lang="en-US" sz="1440" dirty="0">
              <a:solidFill>
                <a:srgbClr val="000000"/>
              </a:solidFill>
            </a:endParaRPr>
          </a:p>
          <a:p>
            <a:pPr marL="309380" indent="-309380" defTabSz="825012" fontAlgn="auto">
              <a:spcAft>
                <a:spcPts val="0"/>
              </a:spcAft>
              <a:buClr>
                <a:srgbClr val="006EB8"/>
              </a:buClr>
            </a:pPr>
            <a:endParaRPr lang="en-US" sz="1440" dirty="0">
              <a:solidFill>
                <a:srgbClr val="000000"/>
              </a:solidFill>
            </a:endParaRPr>
          </a:p>
        </p:txBody>
      </p:sp>
      <p:grpSp>
        <p:nvGrpSpPr>
          <p:cNvPr id="6" name="Group 5">
            <a:extLst>
              <a:ext uri="{FF2B5EF4-FFF2-40B4-BE49-F238E27FC236}">
                <a16:creationId xmlns:a16="http://schemas.microsoft.com/office/drawing/2014/main" id="{5AA9746B-83C5-489C-8389-B63B809029A9}"/>
              </a:ext>
            </a:extLst>
          </p:cNvPr>
          <p:cNvGrpSpPr/>
          <p:nvPr/>
        </p:nvGrpSpPr>
        <p:grpSpPr>
          <a:xfrm>
            <a:off x="7680960" y="3909060"/>
            <a:ext cx="2952038" cy="1271170"/>
            <a:chOff x="8001000" y="1435407"/>
            <a:chExt cx="3186050" cy="1517344"/>
          </a:xfrm>
        </p:grpSpPr>
        <p:pic>
          <p:nvPicPr>
            <p:cNvPr id="7" name="Picture 2" descr="C:\Users\kdevleke\AppData\Local\Temp\SNAGHTML1417b31.PNG">
              <a:extLst>
                <a:ext uri="{FF2B5EF4-FFF2-40B4-BE49-F238E27FC236}">
                  <a16:creationId xmlns:a16="http://schemas.microsoft.com/office/drawing/2014/main" id="{A733CF94-E82D-4077-862C-0399005536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1752600"/>
              <a:ext cx="3186050" cy="12001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E53621-EAAA-47A5-9BC3-1E6BE31E9E72}"/>
                </a:ext>
              </a:extLst>
            </p:cNvPr>
            <p:cNvSpPr txBox="1"/>
            <p:nvPr/>
          </p:nvSpPr>
          <p:spPr>
            <a:xfrm>
              <a:off x="8775160" y="1435407"/>
              <a:ext cx="1371600" cy="374728"/>
            </a:xfrm>
            <a:prstGeom prst="rect">
              <a:avLst/>
            </a:prstGeom>
            <a:noFill/>
          </p:spPr>
          <p:txBody>
            <a:bodyPr wrap="square" rtlCol="0">
              <a:spAutoFit/>
            </a:bodyPr>
            <a:lstStyle/>
            <a:p>
              <a:pPr defTabSz="822960" fontAlgn="auto">
                <a:spcBef>
                  <a:spcPts val="0"/>
                </a:spcBef>
                <a:spcAft>
                  <a:spcPts val="0"/>
                </a:spcAft>
              </a:pPr>
              <a:r>
                <a:rPr lang="en-US" sz="1440" dirty="0">
                  <a:solidFill>
                    <a:srgbClr val="000000"/>
                  </a:solidFill>
                  <a:latin typeface="Arial" pitchFamily="34" charset="0"/>
                  <a:ea typeface="+mn-ea"/>
                  <a:cs typeface="Arial" pitchFamily="34" charset="0"/>
                </a:rPr>
                <a:t>Sine wave</a:t>
              </a:r>
            </a:p>
          </p:txBody>
        </p:sp>
      </p:grpSp>
      <p:grpSp>
        <p:nvGrpSpPr>
          <p:cNvPr id="9" name="Group 8">
            <a:extLst>
              <a:ext uri="{FF2B5EF4-FFF2-40B4-BE49-F238E27FC236}">
                <a16:creationId xmlns:a16="http://schemas.microsoft.com/office/drawing/2014/main" id="{865C6E3B-2CAC-4000-A283-C2C07EFDC93D}"/>
              </a:ext>
            </a:extLst>
          </p:cNvPr>
          <p:cNvGrpSpPr/>
          <p:nvPr/>
        </p:nvGrpSpPr>
        <p:grpSpPr>
          <a:xfrm>
            <a:off x="7680960" y="1557490"/>
            <a:ext cx="2716554" cy="2086522"/>
            <a:chOff x="8541575" y="3209555"/>
            <a:chExt cx="2514600" cy="2220102"/>
          </a:xfrm>
        </p:grpSpPr>
        <p:pic>
          <p:nvPicPr>
            <p:cNvPr id="10" name="Picture 9">
              <a:extLst>
                <a:ext uri="{FF2B5EF4-FFF2-40B4-BE49-F238E27FC236}">
                  <a16:creationId xmlns:a16="http://schemas.microsoft.com/office/drawing/2014/main" id="{6E605CC0-E17E-47B0-9F6E-33BACDAB3334}"/>
                </a:ext>
              </a:extLst>
            </p:cNvPr>
            <p:cNvPicPr>
              <a:picLocks noChangeAspect="1"/>
            </p:cNvPicPr>
            <p:nvPr/>
          </p:nvPicPr>
          <p:blipFill>
            <a:blip r:embed="rId3"/>
            <a:stretch>
              <a:fillRect/>
            </a:stretch>
          </p:blipFill>
          <p:spPr>
            <a:xfrm>
              <a:off x="8541575" y="3523817"/>
              <a:ext cx="2514600" cy="1905840"/>
            </a:xfrm>
            <a:prstGeom prst="rect">
              <a:avLst/>
            </a:prstGeom>
          </p:spPr>
        </p:pic>
        <p:sp>
          <p:nvSpPr>
            <p:cNvPr id="11" name="TextBox 10">
              <a:extLst>
                <a:ext uri="{FF2B5EF4-FFF2-40B4-BE49-F238E27FC236}">
                  <a16:creationId xmlns:a16="http://schemas.microsoft.com/office/drawing/2014/main" id="{62BD0087-A413-436D-B56E-56BE3D071483}"/>
                </a:ext>
              </a:extLst>
            </p:cNvPr>
            <p:cNvSpPr txBox="1"/>
            <p:nvPr/>
          </p:nvSpPr>
          <p:spPr>
            <a:xfrm>
              <a:off x="9382206" y="3209555"/>
              <a:ext cx="1143000" cy="304557"/>
            </a:xfrm>
            <a:prstGeom prst="rect">
              <a:avLst/>
            </a:prstGeom>
            <a:noFill/>
          </p:spPr>
          <p:txBody>
            <a:bodyPr wrap="square" rtlCol="0">
              <a:spAutoFit/>
            </a:bodyPr>
            <a:lstStyle/>
            <a:p>
              <a:pPr defTabSz="822960" fontAlgn="auto">
                <a:spcBef>
                  <a:spcPts val="0"/>
                </a:spcBef>
                <a:spcAft>
                  <a:spcPts val="0"/>
                </a:spcAft>
              </a:pPr>
              <a:r>
                <a:rPr lang="en-US" sz="1260" dirty="0">
                  <a:solidFill>
                    <a:srgbClr val="000000"/>
                  </a:solidFill>
                  <a:latin typeface="Arial" pitchFamily="34" charset="0"/>
                  <a:ea typeface="+mn-ea"/>
                  <a:cs typeface="Arial" pitchFamily="34" charset="0"/>
                </a:rPr>
                <a:t>Wavelet </a:t>
              </a:r>
            </a:p>
          </p:txBody>
        </p:sp>
      </p:grpSp>
      <p:sp>
        <p:nvSpPr>
          <p:cNvPr id="15" name="Text Placeholder 14">
            <a:extLst>
              <a:ext uri="{FF2B5EF4-FFF2-40B4-BE49-F238E27FC236}">
                <a16:creationId xmlns:a16="http://schemas.microsoft.com/office/drawing/2014/main" id="{2F3503DE-BA22-4991-BF42-D5A760E373B3}"/>
              </a:ext>
            </a:extLst>
          </p:cNvPr>
          <p:cNvSpPr>
            <a:spLocks noGrp="1"/>
          </p:cNvSpPr>
          <p:nvPr>
            <p:ph type="body" sz="quarter" idx="10"/>
          </p:nvPr>
        </p:nvSpPr>
        <p:spPr/>
        <p:txBody>
          <a:bodyPr/>
          <a:lstStyle/>
          <a:p>
            <a:r>
              <a:rPr lang="en-US" dirty="0">
                <a:solidFill>
                  <a:srgbClr val="008013">
                    <a:lumMod val="75000"/>
                  </a:srgbClr>
                </a:solidFill>
                <a:latin typeface="Arial" pitchFamily="34" charset="0"/>
                <a:cs typeface="Arial" pitchFamily="34" charset="0"/>
              </a:rPr>
              <a:t>Ans: Use wavelets analysis</a:t>
            </a:r>
          </a:p>
        </p:txBody>
      </p:sp>
    </p:spTree>
    <p:extLst>
      <p:ext uri="{BB962C8B-B14F-4D97-AF65-F5344CB8AC3E}">
        <p14:creationId xmlns:p14="http://schemas.microsoft.com/office/powerpoint/2010/main" val="277665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Wavelet Multiresolution Analysis </a:t>
            </a:r>
          </a:p>
        </p:txBody>
      </p:sp>
      <p:sp>
        <p:nvSpPr>
          <p:cNvPr id="4" name="Text Placeholder 3"/>
          <p:cNvSpPr>
            <a:spLocks noGrp="1"/>
          </p:cNvSpPr>
          <p:nvPr>
            <p:ph type="body" sz="quarter" idx="4294967295"/>
          </p:nvPr>
        </p:nvSpPr>
        <p:spPr>
          <a:xfrm>
            <a:off x="498348" y="1210168"/>
            <a:ext cx="10368127" cy="454025"/>
          </a:xfrm>
        </p:spPr>
        <p:txBody>
          <a:bodyPr/>
          <a:lstStyle/>
          <a:p>
            <a:pPr algn="ctr"/>
            <a:r>
              <a:rPr lang="en-US" sz="2400" dirty="0">
                <a:solidFill>
                  <a:srgbClr val="008013">
                    <a:lumMod val="75000"/>
                  </a:srgbClr>
                </a:solidFill>
                <a:latin typeface="Arial" pitchFamily="34" charset="0"/>
                <a:cs typeface="Arial" pitchFamily="34" charset="0"/>
              </a:rPr>
              <a:t>Using DWT (Discrete Wavelet Transform) to analyze signals into progressively finer octave bands </a:t>
            </a:r>
          </a:p>
        </p:txBody>
      </p:sp>
      <p:pic>
        <p:nvPicPr>
          <p:cNvPr id="6" name="Content Placeholder 5"/>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595350" y="1946387"/>
            <a:ext cx="10271125" cy="4224338"/>
          </a:xfrm>
          <a:prstGeom prst="rect">
            <a:avLst/>
          </a:prstGeom>
        </p:spPr>
      </p:pic>
      <p:sp>
        <p:nvSpPr>
          <p:cNvPr id="7" name="TextBox 6"/>
          <p:cNvSpPr txBox="1"/>
          <p:nvPr/>
        </p:nvSpPr>
        <p:spPr>
          <a:xfrm>
            <a:off x="1508760" y="2394282"/>
            <a:ext cx="754380"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90-180Hz</a:t>
            </a:r>
          </a:p>
        </p:txBody>
      </p:sp>
      <p:sp>
        <p:nvSpPr>
          <p:cNvPr id="8" name="TextBox 7"/>
          <p:cNvSpPr txBox="1"/>
          <p:nvPr/>
        </p:nvSpPr>
        <p:spPr>
          <a:xfrm>
            <a:off x="1645920" y="4165545"/>
            <a:ext cx="617220"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0-90 Hz</a:t>
            </a:r>
          </a:p>
        </p:txBody>
      </p:sp>
      <p:sp>
        <p:nvSpPr>
          <p:cNvPr id="9" name="TextBox 8"/>
          <p:cNvSpPr txBox="1"/>
          <p:nvPr/>
        </p:nvSpPr>
        <p:spPr>
          <a:xfrm>
            <a:off x="2690727" y="3461999"/>
            <a:ext cx="754380"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45-90 Hz</a:t>
            </a:r>
          </a:p>
        </p:txBody>
      </p:sp>
      <p:sp>
        <p:nvSpPr>
          <p:cNvPr id="10" name="TextBox 9"/>
          <p:cNvSpPr txBox="1"/>
          <p:nvPr/>
        </p:nvSpPr>
        <p:spPr>
          <a:xfrm>
            <a:off x="2703197" y="4650963"/>
            <a:ext cx="617220"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0-45 Hz</a:t>
            </a:r>
          </a:p>
        </p:txBody>
      </p:sp>
      <p:sp>
        <p:nvSpPr>
          <p:cNvPr id="11" name="TextBox 10"/>
          <p:cNvSpPr txBox="1"/>
          <p:nvPr/>
        </p:nvSpPr>
        <p:spPr>
          <a:xfrm>
            <a:off x="4666183" y="5089954"/>
            <a:ext cx="617220"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0-22 Hz</a:t>
            </a:r>
          </a:p>
        </p:txBody>
      </p:sp>
      <p:sp>
        <p:nvSpPr>
          <p:cNvPr id="12" name="TextBox 11"/>
          <p:cNvSpPr txBox="1"/>
          <p:nvPr/>
        </p:nvSpPr>
        <p:spPr>
          <a:xfrm>
            <a:off x="4594860" y="3855423"/>
            <a:ext cx="759866"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22-45Hz</a:t>
            </a:r>
          </a:p>
        </p:txBody>
      </p:sp>
      <p:sp>
        <p:nvSpPr>
          <p:cNvPr id="13" name="TextBox 12"/>
          <p:cNvSpPr txBox="1"/>
          <p:nvPr/>
        </p:nvSpPr>
        <p:spPr>
          <a:xfrm>
            <a:off x="171450" y="3288718"/>
            <a:ext cx="754380"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Fs: 360 Hz</a:t>
            </a:r>
          </a:p>
        </p:txBody>
      </p:sp>
      <p:sp>
        <p:nvSpPr>
          <p:cNvPr id="14" name="TextBox 13"/>
          <p:cNvSpPr txBox="1"/>
          <p:nvPr/>
        </p:nvSpPr>
        <p:spPr>
          <a:xfrm>
            <a:off x="6515100" y="4262495"/>
            <a:ext cx="759866"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11-22 Hz</a:t>
            </a:r>
          </a:p>
        </p:txBody>
      </p:sp>
      <p:sp>
        <p:nvSpPr>
          <p:cNvPr id="15" name="TextBox 14"/>
          <p:cNvSpPr txBox="1"/>
          <p:nvPr/>
        </p:nvSpPr>
        <p:spPr>
          <a:xfrm>
            <a:off x="6583680" y="5489593"/>
            <a:ext cx="759866"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0-11 Hz</a:t>
            </a:r>
          </a:p>
        </p:txBody>
      </p:sp>
      <p:sp>
        <p:nvSpPr>
          <p:cNvPr id="16" name="TextBox 15"/>
          <p:cNvSpPr txBox="1"/>
          <p:nvPr/>
        </p:nvSpPr>
        <p:spPr>
          <a:xfrm>
            <a:off x="8450261" y="5872704"/>
            <a:ext cx="759866"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0-5 Hz</a:t>
            </a:r>
          </a:p>
        </p:txBody>
      </p:sp>
      <p:sp>
        <p:nvSpPr>
          <p:cNvPr id="18" name="TextBox 17"/>
          <p:cNvSpPr txBox="1"/>
          <p:nvPr/>
        </p:nvSpPr>
        <p:spPr>
          <a:xfrm>
            <a:off x="8471042" y="4650963"/>
            <a:ext cx="759866" cy="203133"/>
          </a:xfrm>
          <a:prstGeom prst="rect">
            <a:avLst/>
          </a:prstGeom>
          <a:noFill/>
        </p:spPr>
        <p:txBody>
          <a:bodyPr wrap="square" rtlCol="0">
            <a:spAutoFit/>
          </a:bodyPr>
          <a:lstStyle/>
          <a:p>
            <a:pPr defTabSz="822960" fontAlgn="auto">
              <a:spcBef>
                <a:spcPts val="0"/>
              </a:spcBef>
              <a:spcAft>
                <a:spcPts val="0"/>
              </a:spcAft>
            </a:pPr>
            <a:r>
              <a:rPr lang="en-US" sz="720" dirty="0">
                <a:solidFill>
                  <a:srgbClr val="FF0000"/>
                </a:solidFill>
                <a:latin typeface="Arial" pitchFamily="34" charset="0"/>
                <a:ea typeface="+mn-ea"/>
                <a:cs typeface="Arial" pitchFamily="34" charset="0"/>
              </a:rPr>
              <a:t>5 – 11 Hz</a:t>
            </a:r>
          </a:p>
        </p:txBody>
      </p:sp>
      <p:sp>
        <p:nvSpPr>
          <p:cNvPr id="19" name="Down Arrow 18"/>
          <p:cNvSpPr/>
          <p:nvPr/>
        </p:nvSpPr>
        <p:spPr>
          <a:xfrm>
            <a:off x="7383262" y="3653691"/>
            <a:ext cx="189863" cy="60659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pPr>
            <a:endParaRPr lang="en-US" sz="1620" b="1" dirty="0">
              <a:solidFill>
                <a:srgbClr val="FFFFFF"/>
              </a:solidFill>
              <a:latin typeface="Arial" pitchFamily="34" charset="0"/>
              <a:cs typeface="Arial" pitchFamily="34" charset="0"/>
            </a:endParaRPr>
          </a:p>
        </p:txBody>
      </p:sp>
      <p:sp>
        <p:nvSpPr>
          <p:cNvPr id="21" name="Down Arrow 20"/>
          <p:cNvSpPr/>
          <p:nvPr/>
        </p:nvSpPr>
        <p:spPr>
          <a:xfrm>
            <a:off x="9428456" y="4119639"/>
            <a:ext cx="155052" cy="60659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pPr>
            <a:endParaRPr lang="en-US" sz="1620" b="1" dirty="0">
              <a:solidFill>
                <a:srgbClr val="FFFFFF"/>
              </a:solidFill>
              <a:latin typeface="Arial" pitchFamily="34" charset="0"/>
              <a:cs typeface="Arial" pitchFamily="34" charset="0"/>
            </a:endParaRPr>
          </a:p>
        </p:txBody>
      </p:sp>
      <p:pic>
        <p:nvPicPr>
          <p:cNvPr id="22" name="Picture 21"/>
          <p:cNvPicPr>
            <a:picLocks noChangeAspect="1"/>
          </p:cNvPicPr>
          <p:nvPr/>
        </p:nvPicPr>
        <p:blipFill>
          <a:blip r:embed="rId3"/>
          <a:stretch>
            <a:fillRect/>
          </a:stretch>
        </p:blipFill>
        <p:spPr>
          <a:xfrm>
            <a:off x="8611517" y="2033481"/>
            <a:ext cx="1694073" cy="1248264"/>
          </a:xfrm>
          <a:prstGeom prst="rect">
            <a:avLst/>
          </a:prstGeom>
        </p:spPr>
      </p:pic>
    </p:spTree>
    <p:extLst>
      <p:ext uri="{BB962C8B-B14F-4D97-AF65-F5344CB8AC3E}">
        <p14:creationId xmlns:p14="http://schemas.microsoft.com/office/powerpoint/2010/main" val="285239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8" grpId="0"/>
      <p:bldP spid="19"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622A-6041-4D6F-9304-7B2D32578E8B}"/>
              </a:ext>
            </a:extLst>
          </p:cNvPr>
          <p:cNvSpPr>
            <a:spLocks noGrp="1"/>
          </p:cNvSpPr>
          <p:nvPr>
            <p:ph type="title"/>
          </p:nvPr>
        </p:nvSpPr>
        <p:spPr/>
        <p:txBody>
          <a:bodyPr/>
          <a:lstStyle/>
          <a:p>
            <a:r>
              <a:rPr lang="en-US" dirty="0"/>
              <a:t>Signal Preprocessing using Wavelet Multiresolution Analysis </a:t>
            </a:r>
          </a:p>
        </p:txBody>
      </p:sp>
      <p:pic>
        <p:nvPicPr>
          <p:cNvPr id="14" name="Picture 13">
            <a:extLst>
              <a:ext uri="{FF2B5EF4-FFF2-40B4-BE49-F238E27FC236}">
                <a16:creationId xmlns:a16="http://schemas.microsoft.com/office/drawing/2014/main" id="{6B2C7646-274A-4BBF-A105-A5ECCEE86DC5}"/>
              </a:ext>
            </a:extLst>
          </p:cNvPr>
          <p:cNvPicPr>
            <a:picLocks noChangeAspect="1"/>
          </p:cNvPicPr>
          <p:nvPr/>
        </p:nvPicPr>
        <p:blipFill>
          <a:blip r:embed="rId2"/>
          <a:stretch>
            <a:fillRect/>
          </a:stretch>
        </p:blipFill>
        <p:spPr>
          <a:xfrm>
            <a:off x="2194560" y="1217350"/>
            <a:ext cx="8366760" cy="4924131"/>
          </a:xfrm>
          <a:prstGeom prst="rect">
            <a:avLst/>
          </a:prstGeom>
        </p:spPr>
      </p:pic>
      <p:sp>
        <p:nvSpPr>
          <p:cNvPr id="15" name="TextBox 14">
            <a:extLst>
              <a:ext uri="{FF2B5EF4-FFF2-40B4-BE49-F238E27FC236}">
                <a16:creationId xmlns:a16="http://schemas.microsoft.com/office/drawing/2014/main" id="{2A04EA06-CD17-4CAD-A93F-8E3DE2789A00}"/>
              </a:ext>
            </a:extLst>
          </p:cNvPr>
          <p:cNvSpPr txBox="1"/>
          <p:nvPr/>
        </p:nvSpPr>
        <p:spPr>
          <a:xfrm>
            <a:off x="76477" y="1217350"/>
            <a:ext cx="2194558" cy="1200329"/>
          </a:xfrm>
          <a:prstGeom prst="rect">
            <a:avLst/>
          </a:prstGeom>
          <a:noFill/>
        </p:spPr>
        <p:txBody>
          <a:bodyPr wrap="square" rtlCol="0">
            <a:spAutoFit/>
          </a:bodyPr>
          <a:lstStyle/>
          <a:p>
            <a:pPr defTabSz="822960" fontAlgn="auto">
              <a:spcBef>
                <a:spcPts val="0"/>
              </a:spcBef>
              <a:spcAft>
                <a:spcPts val="0"/>
              </a:spcAft>
            </a:pPr>
            <a:r>
              <a:rPr lang="en-US" dirty="0">
                <a:solidFill>
                  <a:srgbClr val="008013">
                    <a:lumMod val="75000"/>
                  </a:srgbClr>
                </a:solidFill>
                <a:latin typeface="Arial" pitchFamily="34" charset="0"/>
                <a:ea typeface="+mn-ea"/>
                <a:cs typeface="Arial" pitchFamily="34" charset="0"/>
              </a:rPr>
              <a:t>Decompose signal into multiple resolutions using wavelets  </a:t>
            </a:r>
          </a:p>
        </p:txBody>
      </p:sp>
      <p:sp>
        <p:nvSpPr>
          <p:cNvPr id="17" name="TextBox 16">
            <a:extLst>
              <a:ext uri="{FF2B5EF4-FFF2-40B4-BE49-F238E27FC236}">
                <a16:creationId xmlns:a16="http://schemas.microsoft.com/office/drawing/2014/main" id="{E19B88FE-3055-4105-890E-229578339B17}"/>
              </a:ext>
            </a:extLst>
          </p:cNvPr>
          <p:cNvSpPr txBox="1"/>
          <p:nvPr/>
        </p:nvSpPr>
        <p:spPr>
          <a:xfrm>
            <a:off x="0" y="3597601"/>
            <a:ext cx="3497580" cy="258532"/>
          </a:xfrm>
          <a:prstGeom prst="rect">
            <a:avLst/>
          </a:prstGeom>
          <a:noFill/>
        </p:spPr>
        <p:txBody>
          <a:bodyPr wrap="square" rtlCol="0">
            <a:spAutoFit/>
          </a:bodyPr>
          <a:lstStyle/>
          <a:p>
            <a:pPr defTabSz="822960" fontAlgn="auto">
              <a:spcBef>
                <a:spcPts val="0"/>
              </a:spcBef>
              <a:spcAft>
                <a:spcPts val="0"/>
              </a:spcAft>
            </a:pPr>
            <a:r>
              <a:rPr lang="en-US" sz="1080" dirty="0">
                <a:solidFill>
                  <a:schemeClr val="bg1"/>
                </a:solidFill>
                <a:latin typeface="Arial" pitchFamily="34" charset="0"/>
                <a:ea typeface="+mn-ea"/>
                <a:cs typeface="Arial" pitchFamily="34" charset="0"/>
              </a:rPr>
              <a:t>Higher levels capture high frequency trends </a:t>
            </a:r>
          </a:p>
        </p:txBody>
      </p:sp>
      <p:cxnSp>
        <p:nvCxnSpPr>
          <p:cNvPr id="19" name="Straight Arrow Connector 18">
            <a:extLst>
              <a:ext uri="{FF2B5EF4-FFF2-40B4-BE49-F238E27FC236}">
                <a16:creationId xmlns:a16="http://schemas.microsoft.com/office/drawing/2014/main" id="{40426A81-21B5-4E11-B907-6E2811F08B10}"/>
              </a:ext>
            </a:extLst>
          </p:cNvPr>
          <p:cNvCxnSpPr/>
          <p:nvPr/>
        </p:nvCxnSpPr>
        <p:spPr>
          <a:xfrm flipV="1">
            <a:off x="2811780" y="2537460"/>
            <a:ext cx="2057400" cy="1141954"/>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939944-D53F-4730-85FE-9774081FC4A0}"/>
              </a:ext>
            </a:extLst>
          </p:cNvPr>
          <p:cNvCxnSpPr>
            <a:cxnSpLocks/>
          </p:cNvCxnSpPr>
          <p:nvPr/>
        </p:nvCxnSpPr>
        <p:spPr>
          <a:xfrm>
            <a:off x="2811780" y="3846900"/>
            <a:ext cx="1920240" cy="95370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0659B5-7890-4DC8-970B-601712B5D16E}"/>
              </a:ext>
            </a:extLst>
          </p:cNvPr>
          <p:cNvSpPr txBox="1"/>
          <p:nvPr/>
        </p:nvSpPr>
        <p:spPr>
          <a:xfrm>
            <a:off x="4156" y="5457955"/>
            <a:ext cx="3013364" cy="258532"/>
          </a:xfrm>
          <a:prstGeom prst="rect">
            <a:avLst/>
          </a:prstGeom>
          <a:noFill/>
        </p:spPr>
        <p:txBody>
          <a:bodyPr wrap="square" rtlCol="0">
            <a:spAutoFit/>
          </a:bodyPr>
          <a:lstStyle/>
          <a:p>
            <a:pPr defTabSz="822960" fontAlgn="auto">
              <a:spcBef>
                <a:spcPts val="0"/>
              </a:spcBef>
              <a:spcAft>
                <a:spcPts val="0"/>
              </a:spcAft>
            </a:pPr>
            <a:r>
              <a:rPr lang="en-US" sz="1080" dirty="0">
                <a:solidFill>
                  <a:schemeClr val="bg1"/>
                </a:solidFill>
                <a:latin typeface="Arial" pitchFamily="34" charset="0"/>
                <a:ea typeface="+mn-ea"/>
                <a:cs typeface="Arial" pitchFamily="34" charset="0"/>
              </a:rPr>
              <a:t>Lower levels capture signal attenuation profile  </a:t>
            </a:r>
          </a:p>
        </p:txBody>
      </p:sp>
      <p:cxnSp>
        <p:nvCxnSpPr>
          <p:cNvPr id="28" name="Straight Arrow Connector 27">
            <a:extLst>
              <a:ext uri="{FF2B5EF4-FFF2-40B4-BE49-F238E27FC236}">
                <a16:creationId xmlns:a16="http://schemas.microsoft.com/office/drawing/2014/main" id="{520FDC95-8731-4216-AEF0-4FDEDA09D4A0}"/>
              </a:ext>
            </a:extLst>
          </p:cNvPr>
          <p:cNvCxnSpPr>
            <a:cxnSpLocks/>
            <a:stCxn id="23" idx="3"/>
          </p:cNvCxnSpPr>
          <p:nvPr/>
        </p:nvCxnSpPr>
        <p:spPr>
          <a:xfrm>
            <a:off x="3017520" y="5587221"/>
            <a:ext cx="1620982" cy="16047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6F14C6C-2D48-4094-A719-B675D990DD47}"/>
              </a:ext>
            </a:extLst>
          </p:cNvPr>
          <p:cNvSpPr txBox="1"/>
          <p:nvPr/>
        </p:nvSpPr>
        <p:spPr>
          <a:xfrm>
            <a:off x="8478980" y="3556051"/>
            <a:ext cx="2504211" cy="590931"/>
          </a:xfrm>
          <a:prstGeom prst="rect">
            <a:avLst/>
          </a:prstGeom>
          <a:noFill/>
        </p:spPr>
        <p:txBody>
          <a:bodyPr wrap="square" rtlCol="0">
            <a:spAutoFit/>
          </a:bodyPr>
          <a:lstStyle/>
          <a:p>
            <a:pPr defTabSz="822960" fontAlgn="auto">
              <a:spcBef>
                <a:spcPts val="0"/>
              </a:spcBef>
              <a:spcAft>
                <a:spcPts val="0"/>
              </a:spcAft>
            </a:pPr>
            <a:r>
              <a:rPr lang="en-US" sz="1080" dirty="0">
                <a:solidFill>
                  <a:srgbClr val="008013">
                    <a:lumMod val="75000"/>
                  </a:srgbClr>
                </a:solidFill>
                <a:latin typeface="Arial" pitchFamily="34" charset="0"/>
                <a:ea typeface="+mn-ea"/>
                <a:cs typeface="Arial" pitchFamily="34" charset="0"/>
              </a:rPr>
              <a:t>Reconstruct the signal by combining higher levels and removing the lowest approx. level </a:t>
            </a:r>
          </a:p>
        </p:txBody>
      </p:sp>
      <p:cxnSp>
        <p:nvCxnSpPr>
          <p:cNvPr id="31" name="Straight Arrow Connector 30">
            <a:extLst>
              <a:ext uri="{FF2B5EF4-FFF2-40B4-BE49-F238E27FC236}">
                <a16:creationId xmlns:a16="http://schemas.microsoft.com/office/drawing/2014/main" id="{74BF8B8C-1134-4F7F-B28E-F7ED461754B0}"/>
              </a:ext>
            </a:extLst>
          </p:cNvPr>
          <p:cNvCxnSpPr/>
          <p:nvPr/>
        </p:nvCxnSpPr>
        <p:spPr>
          <a:xfrm flipH="1" flipV="1">
            <a:off x="7200900" y="2537460"/>
            <a:ext cx="1234440" cy="1141954"/>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0286A99-8213-4743-BF08-9898DDEBA580}"/>
              </a:ext>
            </a:extLst>
          </p:cNvPr>
          <p:cNvCxnSpPr/>
          <p:nvPr/>
        </p:nvCxnSpPr>
        <p:spPr>
          <a:xfrm flipH="1">
            <a:off x="7107379" y="3977640"/>
            <a:ext cx="1371600" cy="1248431"/>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08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622A-6041-4D6F-9304-7B2D32578E8B}"/>
              </a:ext>
            </a:extLst>
          </p:cNvPr>
          <p:cNvSpPr>
            <a:spLocks noGrp="1"/>
          </p:cNvSpPr>
          <p:nvPr>
            <p:ph type="title"/>
          </p:nvPr>
        </p:nvSpPr>
        <p:spPr/>
        <p:txBody>
          <a:bodyPr/>
          <a:lstStyle/>
          <a:p>
            <a:r>
              <a:rPr lang="en-US" dirty="0"/>
              <a:t>Signal Preprocessing using Wavelet Multiresolution Analysis </a:t>
            </a:r>
          </a:p>
        </p:txBody>
      </p:sp>
      <p:pic>
        <p:nvPicPr>
          <p:cNvPr id="7" name="Content Placeholder 6">
            <a:extLst>
              <a:ext uri="{FF2B5EF4-FFF2-40B4-BE49-F238E27FC236}">
                <a16:creationId xmlns:a16="http://schemas.microsoft.com/office/drawing/2014/main" id="{23593EE5-CDF1-463C-830F-6DCD531D7585}"/>
              </a:ext>
            </a:extLst>
          </p:cNvPr>
          <p:cNvPicPr>
            <a:picLocks noGrp="1" noChangeAspect="1"/>
          </p:cNvPicPr>
          <p:nvPr>
            <p:ph idx="1"/>
          </p:nvPr>
        </p:nvPicPr>
        <p:blipFill>
          <a:blip r:embed="rId2"/>
          <a:stretch>
            <a:fillRect/>
          </a:stretch>
        </p:blipFill>
        <p:spPr>
          <a:xfrm>
            <a:off x="5144374" y="2076857"/>
            <a:ext cx="4957233" cy="3717925"/>
          </a:xfrm>
          <a:prstGeom prst="rect">
            <a:avLst/>
          </a:prstGeom>
        </p:spPr>
      </p:pic>
      <p:sp>
        <p:nvSpPr>
          <p:cNvPr id="4" name="Text Placeholder 3">
            <a:extLst>
              <a:ext uri="{FF2B5EF4-FFF2-40B4-BE49-F238E27FC236}">
                <a16:creationId xmlns:a16="http://schemas.microsoft.com/office/drawing/2014/main" id="{278BE5C6-0C11-47B4-8681-57BDC20C88DC}"/>
              </a:ext>
            </a:extLst>
          </p:cNvPr>
          <p:cNvSpPr>
            <a:spLocks noGrp="1"/>
          </p:cNvSpPr>
          <p:nvPr>
            <p:ph type="body" sz="quarter" idx="10"/>
          </p:nvPr>
        </p:nvSpPr>
        <p:spPr/>
        <p:txBody>
          <a:bodyPr/>
          <a:lstStyle/>
          <a:p>
            <a:r>
              <a:rPr lang="en-US" dirty="0">
                <a:solidFill>
                  <a:srgbClr val="008013">
                    <a:lumMod val="75000"/>
                  </a:srgbClr>
                </a:solidFill>
                <a:latin typeface="Arial" pitchFamily="34" charset="0"/>
                <a:ea typeface="+mn-ea"/>
                <a:cs typeface="Arial" pitchFamily="34" charset="0"/>
              </a:rPr>
              <a:t>Results of multiresolution analysis</a:t>
            </a:r>
          </a:p>
        </p:txBody>
      </p:sp>
      <p:sp>
        <p:nvSpPr>
          <p:cNvPr id="3" name="TextBox 2">
            <a:extLst>
              <a:ext uri="{FF2B5EF4-FFF2-40B4-BE49-F238E27FC236}">
                <a16:creationId xmlns:a16="http://schemas.microsoft.com/office/drawing/2014/main" id="{58729F5A-2D96-4D21-B03D-CF7D4B8CB9EF}"/>
              </a:ext>
            </a:extLst>
          </p:cNvPr>
          <p:cNvSpPr txBox="1"/>
          <p:nvPr/>
        </p:nvSpPr>
        <p:spPr>
          <a:xfrm>
            <a:off x="584791" y="2307103"/>
            <a:ext cx="4183380" cy="2308324"/>
          </a:xfrm>
          <a:prstGeom prst="rect">
            <a:avLst/>
          </a:prstGeom>
          <a:noFill/>
        </p:spPr>
        <p:txBody>
          <a:bodyPr wrap="square" rtlCol="0">
            <a:spAutoFit/>
          </a:bodyPr>
          <a:lstStyle/>
          <a:p>
            <a:pPr marL="411480" indent="-411480" defTabSz="822960" fontAlgn="auto">
              <a:spcBef>
                <a:spcPts val="0"/>
              </a:spcBef>
              <a:spcAft>
                <a:spcPts val="0"/>
              </a:spcAft>
              <a:buFont typeface="+mj-lt"/>
              <a:buAutoNum type="arabicPeriod"/>
            </a:pPr>
            <a:r>
              <a:rPr lang="en-US" sz="1440" dirty="0">
                <a:solidFill>
                  <a:schemeClr val="bg1"/>
                </a:solidFill>
                <a:latin typeface="Arial" pitchFamily="34" charset="0"/>
                <a:ea typeface="+mn-ea"/>
                <a:cs typeface="Arial" pitchFamily="34" charset="0"/>
              </a:rPr>
              <a:t>SNR of bedrock return is preserved as original signal ~</a:t>
            </a:r>
            <a:r>
              <a:rPr lang="en-US" sz="1440" b="1" dirty="0">
                <a:solidFill>
                  <a:schemeClr val="bg1"/>
                </a:solidFill>
                <a:latin typeface="Arial" pitchFamily="34" charset="0"/>
                <a:ea typeface="+mn-ea"/>
                <a:cs typeface="Arial" pitchFamily="34" charset="0"/>
              </a:rPr>
              <a:t>27 dB</a:t>
            </a:r>
          </a:p>
          <a:p>
            <a:pPr marL="411480" indent="-411480" defTabSz="822960" fontAlgn="auto">
              <a:spcBef>
                <a:spcPts val="0"/>
              </a:spcBef>
              <a:spcAft>
                <a:spcPts val="0"/>
              </a:spcAft>
              <a:buFont typeface="+mj-lt"/>
              <a:buAutoNum type="arabicPeriod"/>
            </a:pPr>
            <a:endParaRPr lang="en-US" sz="1440" dirty="0">
              <a:solidFill>
                <a:schemeClr val="bg1"/>
              </a:solidFill>
              <a:latin typeface="Arial" pitchFamily="34" charset="0"/>
              <a:ea typeface="+mn-ea"/>
              <a:cs typeface="Arial" pitchFamily="34" charset="0"/>
            </a:endParaRPr>
          </a:p>
          <a:p>
            <a:pPr marL="411480" indent="-411480" defTabSz="822960" fontAlgn="auto">
              <a:spcBef>
                <a:spcPts val="0"/>
              </a:spcBef>
              <a:spcAft>
                <a:spcPts val="0"/>
              </a:spcAft>
              <a:buFont typeface="+mj-lt"/>
              <a:buAutoNum type="arabicPeriod"/>
            </a:pPr>
            <a:r>
              <a:rPr lang="en-US" sz="1440" dirty="0">
                <a:solidFill>
                  <a:schemeClr val="bg1"/>
                </a:solidFill>
                <a:latin typeface="Arial" pitchFamily="34" charset="0"/>
                <a:ea typeface="+mn-ea"/>
                <a:cs typeface="Arial" pitchFamily="34" charset="0"/>
              </a:rPr>
              <a:t>Used sym6 wavelet to preform the decomposition </a:t>
            </a:r>
          </a:p>
          <a:p>
            <a:pPr marL="411480" indent="-411480" defTabSz="822960" fontAlgn="auto">
              <a:spcBef>
                <a:spcPts val="0"/>
              </a:spcBef>
              <a:spcAft>
                <a:spcPts val="0"/>
              </a:spcAft>
              <a:buFont typeface="+mj-lt"/>
              <a:buAutoNum type="arabicPeriod"/>
            </a:pPr>
            <a:endParaRPr lang="en-US" sz="1440" dirty="0">
              <a:solidFill>
                <a:schemeClr val="bg1"/>
              </a:solidFill>
              <a:latin typeface="Arial" pitchFamily="34" charset="0"/>
              <a:ea typeface="+mn-ea"/>
              <a:cs typeface="Arial" pitchFamily="34" charset="0"/>
            </a:endParaRPr>
          </a:p>
          <a:p>
            <a:pPr marL="411480" indent="-411480" defTabSz="822960" fontAlgn="auto">
              <a:spcBef>
                <a:spcPts val="0"/>
              </a:spcBef>
              <a:spcAft>
                <a:spcPts val="0"/>
              </a:spcAft>
              <a:buFont typeface="+mj-lt"/>
              <a:buAutoNum type="arabicPeriod"/>
            </a:pPr>
            <a:r>
              <a:rPr lang="en-US" sz="1440" dirty="0">
                <a:solidFill>
                  <a:schemeClr val="bg1"/>
                </a:solidFill>
                <a:latin typeface="Arial" pitchFamily="34" charset="0"/>
                <a:ea typeface="+mn-ea"/>
                <a:cs typeface="Arial" pitchFamily="34" charset="0"/>
              </a:rPr>
              <a:t>Same wavelet decomposition method can be applied to all traces</a:t>
            </a:r>
          </a:p>
          <a:p>
            <a:pPr marL="411480" indent="-411480" defTabSz="822960" fontAlgn="auto">
              <a:spcBef>
                <a:spcPts val="0"/>
              </a:spcBef>
              <a:spcAft>
                <a:spcPts val="0"/>
              </a:spcAft>
              <a:buFont typeface="+mj-lt"/>
              <a:buAutoNum type="arabicPeriod"/>
            </a:pPr>
            <a:endParaRPr lang="en-US" sz="1440" dirty="0">
              <a:solidFill>
                <a:schemeClr val="bg1"/>
              </a:solidFill>
              <a:latin typeface="Arial" pitchFamily="34" charset="0"/>
              <a:ea typeface="+mn-ea"/>
              <a:cs typeface="Arial" pitchFamily="34" charset="0"/>
            </a:endParaRPr>
          </a:p>
          <a:p>
            <a:pPr marL="411480" indent="-411480" defTabSz="822960" fontAlgn="auto">
              <a:spcBef>
                <a:spcPts val="0"/>
              </a:spcBef>
              <a:spcAft>
                <a:spcPts val="0"/>
              </a:spcAft>
              <a:buFont typeface="+mj-lt"/>
              <a:buAutoNum type="arabicPeriod"/>
            </a:pPr>
            <a:r>
              <a:rPr lang="en-US" sz="1440" dirty="0">
                <a:solidFill>
                  <a:schemeClr val="bg1"/>
                </a:solidFill>
                <a:latin typeface="Arial" pitchFamily="34" charset="0"/>
                <a:ea typeface="+mn-ea"/>
                <a:cs typeface="Arial" pitchFamily="34" charset="0"/>
              </a:rPr>
              <a:t>Contrast of the seismic image improved </a:t>
            </a:r>
          </a:p>
        </p:txBody>
      </p:sp>
    </p:spTree>
    <p:extLst>
      <p:ext uri="{BB962C8B-B14F-4D97-AF65-F5344CB8AC3E}">
        <p14:creationId xmlns:p14="http://schemas.microsoft.com/office/powerpoint/2010/main" val="1145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622A-6041-4D6F-9304-7B2D32578E8B}"/>
              </a:ext>
            </a:extLst>
          </p:cNvPr>
          <p:cNvSpPr>
            <a:spLocks noGrp="1"/>
          </p:cNvSpPr>
          <p:nvPr>
            <p:ph type="title"/>
          </p:nvPr>
        </p:nvSpPr>
        <p:spPr/>
        <p:txBody>
          <a:bodyPr/>
          <a:lstStyle/>
          <a:p>
            <a:r>
              <a:rPr lang="en-US" dirty="0"/>
              <a:t>Wavelets improve contrast for geologic boundaries </a:t>
            </a:r>
          </a:p>
        </p:txBody>
      </p:sp>
      <p:pic>
        <p:nvPicPr>
          <p:cNvPr id="7" name="Picture 6">
            <a:extLst>
              <a:ext uri="{FF2B5EF4-FFF2-40B4-BE49-F238E27FC236}">
                <a16:creationId xmlns:a16="http://schemas.microsoft.com/office/drawing/2014/main" id="{668ED09C-7A9E-41C2-9035-505CFF974892}"/>
              </a:ext>
            </a:extLst>
          </p:cNvPr>
          <p:cNvPicPr>
            <a:picLocks noChangeAspect="1"/>
          </p:cNvPicPr>
          <p:nvPr/>
        </p:nvPicPr>
        <p:blipFill>
          <a:blip r:embed="rId3"/>
          <a:stretch>
            <a:fillRect/>
          </a:stretch>
        </p:blipFill>
        <p:spPr>
          <a:xfrm>
            <a:off x="4779522" y="1165860"/>
            <a:ext cx="3070936" cy="2292472"/>
          </a:xfrm>
          <a:prstGeom prst="rect">
            <a:avLst/>
          </a:prstGeom>
        </p:spPr>
      </p:pic>
      <p:pic>
        <p:nvPicPr>
          <p:cNvPr id="9" name="Content Placeholder 77">
            <a:extLst>
              <a:ext uri="{FF2B5EF4-FFF2-40B4-BE49-F238E27FC236}">
                <a16:creationId xmlns:a16="http://schemas.microsoft.com/office/drawing/2014/main" id="{855615F2-156F-4EC7-8829-F98AB964C356}"/>
              </a:ext>
            </a:extLst>
          </p:cNvPr>
          <p:cNvPicPr>
            <a:picLocks noChangeAspect="1"/>
          </p:cNvPicPr>
          <p:nvPr/>
        </p:nvPicPr>
        <p:blipFill>
          <a:blip r:embed="rId4"/>
          <a:stretch>
            <a:fillRect/>
          </a:stretch>
        </p:blipFill>
        <p:spPr>
          <a:xfrm>
            <a:off x="6263812" y="3168867"/>
            <a:ext cx="4023188" cy="3003333"/>
          </a:xfrm>
          <a:prstGeom prst="rect">
            <a:avLst/>
          </a:prstGeom>
        </p:spPr>
      </p:pic>
      <p:pic>
        <p:nvPicPr>
          <p:cNvPr id="10" name="Picture 9">
            <a:extLst>
              <a:ext uri="{FF2B5EF4-FFF2-40B4-BE49-F238E27FC236}">
                <a16:creationId xmlns:a16="http://schemas.microsoft.com/office/drawing/2014/main" id="{60AA26D1-5BCD-4A84-B529-A1AFB2ADC9AB}"/>
              </a:ext>
            </a:extLst>
          </p:cNvPr>
          <p:cNvPicPr>
            <a:picLocks noChangeAspect="1"/>
          </p:cNvPicPr>
          <p:nvPr/>
        </p:nvPicPr>
        <p:blipFill>
          <a:blip r:embed="rId5"/>
          <a:stretch>
            <a:fillRect/>
          </a:stretch>
        </p:blipFill>
        <p:spPr>
          <a:xfrm>
            <a:off x="465467" y="1155101"/>
            <a:ext cx="3070935" cy="2292471"/>
          </a:xfrm>
          <a:prstGeom prst="rect">
            <a:avLst/>
          </a:prstGeom>
        </p:spPr>
      </p:pic>
      <p:pic>
        <p:nvPicPr>
          <p:cNvPr id="11" name="Picture 10">
            <a:extLst>
              <a:ext uri="{FF2B5EF4-FFF2-40B4-BE49-F238E27FC236}">
                <a16:creationId xmlns:a16="http://schemas.microsoft.com/office/drawing/2014/main" id="{EFD8360C-BD7E-4343-BDB8-2BA1DA0CEF66}"/>
              </a:ext>
            </a:extLst>
          </p:cNvPr>
          <p:cNvPicPr>
            <a:picLocks noChangeAspect="1"/>
          </p:cNvPicPr>
          <p:nvPr/>
        </p:nvPicPr>
        <p:blipFill>
          <a:blip r:embed="rId6"/>
          <a:stretch>
            <a:fillRect/>
          </a:stretch>
        </p:blipFill>
        <p:spPr>
          <a:xfrm>
            <a:off x="2165551" y="3116475"/>
            <a:ext cx="4023986" cy="3003928"/>
          </a:xfrm>
          <a:prstGeom prst="rect">
            <a:avLst/>
          </a:prstGeom>
        </p:spPr>
      </p:pic>
      <p:sp>
        <p:nvSpPr>
          <p:cNvPr id="12" name="Rectangle 11">
            <a:extLst>
              <a:ext uri="{FF2B5EF4-FFF2-40B4-BE49-F238E27FC236}">
                <a16:creationId xmlns:a16="http://schemas.microsoft.com/office/drawing/2014/main" id="{B0007FF1-53C4-45DC-B312-61A087942055}"/>
              </a:ext>
            </a:extLst>
          </p:cNvPr>
          <p:cNvSpPr/>
          <p:nvPr/>
        </p:nvSpPr>
        <p:spPr>
          <a:xfrm>
            <a:off x="2189289" y="2018415"/>
            <a:ext cx="636512" cy="54536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pPr>
            <a:endParaRPr lang="en-US" sz="1620" b="1" dirty="0">
              <a:solidFill>
                <a:srgbClr val="FFFFFF"/>
              </a:solidFill>
              <a:latin typeface="Arial" pitchFamily="34" charset="0"/>
              <a:cs typeface="Arial" pitchFamily="34" charset="0"/>
            </a:endParaRPr>
          </a:p>
        </p:txBody>
      </p:sp>
      <p:cxnSp>
        <p:nvCxnSpPr>
          <p:cNvPr id="14" name="Straight Connector 13">
            <a:extLst>
              <a:ext uri="{FF2B5EF4-FFF2-40B4-BE49-F238E27FC236}">
                <a16:creationId xmlns:a16="http://schemas.microsoft.com/office/drawing/2014/main" id="{7A09B89D-61DC-4CB2-B5DF-C7D4A88C5E74}"/>
              </a:ext>
            </a:extLst>
          </p:cNvPr>
          <p:cNvCxnSpPr>
            <a:cxnSpLocks/>
          </p:cNvCxnSpPr>
          <p:nvPr/>
        </p:nvCxnSpPr>
        <p:spPr>
          <a:xfrm>
            <a:off x="2178918" y="2552332"/>
            <a:ext cx="545310" cy="80966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9DDEFA-727D-4CEF-9516-6FC7E7E1470C}"/>
              </a:ext>
            </a:extLst>
          </p:cNvPr>
          <p:cNvCxnSpPr>
            <a:cxnSpLocks/>
          </p:cNvCxnSpPr>
          <p:nvPr/>
        </p:nvCxnSpPr>
        <p:spPr>
          <a:xfrm>
            <a:off x="2785136" y="2552332"/>
            <a:ext cx="2281278" cy="69059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38186C-A367-4F0A-B3CC-9CFA721DBDA5}"/>
              </a:ext>
            </a:extLst>
          </p:cNvPr>
          <p:cNvCxnSpPr>
            <a:cxnSpLocks/>
          </p:cNvCxnSpPr>
          <p:nvPr/>
        </p:nvCxnSpPr>
        <p:spPr>
          <a:xfrm>
            <a:off x="6643729" y="2552332"/>
            <a:ext cx="212544" cy="8866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2D148C-55B4-4349-BCFA-89C83B61569A}"/>
              </a:ext>
            </a:extLst>
          </p:cNvPr>
          <p:cNvCxnSpPr>
            <a:cxnSpLocks/>
          </p:cNvCxnSpPr>
          <p:nvPr/>
        </p:nvCxnSpPr>
        <p:spPr>
          <a:xfrm>
            <a:off x="7300982" y="2552332"/>
            <a:ext cx="2542199" cy="80966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0EBBDF9-C4F0-471D-9260-DFB07EF37BF4}"/>
              </a:ext>
            </a:extLst>
          </p:cNvPr>
          <p:cNvSpPr/>
          <p:nvPr/>
        </p:nvSpPr>
        <p:spPr>
          <a:xfrm>
            <a:off x="6654100" y="2018415"/>
            <a:ext cx="636512" cy="54536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pPr>
            <a:endParaRPr lang="en-US" sz="1620" b="1" dirty="0">
              <a:solidFill>
                <a:srgbClr val="FFFFFF"/>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331F2F75-4FE2-4736-89AC-52FD0349BAD0}"/>
              </a:ext>
            </a:extLst>
          </p:cNvPr>
          <p:cNvSpPr txBox="1"/>
          <p:nvPr/>
        </p:nvSpPr>
        <p:spPr>
          <a:xfrm>
            <a:off x="171210" y="3860657"/>
            <a:ext cx="1920066" cy="92333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bg1"/>
                </a:solidFill>
              </a:rPr>
              <a:t>Results of multiresolution analysis </a:t>
            </a:r>
          </a:p>
        </p:txBody>
      </p:sp>
    </p:spTree>
    <p:extLst>
      <p:ext uri="{BB962C8B-B14F-4D97-AF65-F5344CB8AC3E}">
        <p14:creationId xmlns:p14="http://schemas.microsoft.com/office/powerpoint/2010/main" val="381125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Chevron 65">
            <a:extLst>
              <a:ext uri="{FF2B5EF4-FFF2-40B4-BE49-F238E27FC236}">
                <a16:creationId xmlns:a16="http://schemas.microsoft.com/office/drawing/2014/main" id="{3A107000-01E5-4D68-A750-D0E62A2D6D91}"/>
              </a:ext>
            </a:extLst>
          </p:cNvPr>
          <p:cNvSpPr/>
          <p:nvPr/>
        </p:nvSpPr>
        <p:spPr>
          <a:xfrm>
            <a:off x="4113741" y="1476727"/>
            <a:ext cx="2468880" cy="411480"/>
          </a:xfrm>
          <a:prstGeom prst="rect">
            <a:avLst/>
          </a:prstGeom>
          <a:solidFill>
            <a:srgbClr val="008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Arial" pitchFamily="34" charset="0"/>
                <a:cs typeface="Arial" pitchFamily="34" charset="0"/>
              </a:rPr>
              <a:t>Train Model</a:t>
            </a:r>
          </a:p>
        </p:txBody>
      </p:sp>
      <p:sp>
        <p:nvSpPr>
          <p:cNvPr id="76" name="Chevron 65">
            <a:extLst>
              <a:ext uri="{FF2B5EF4-FFF2-40B4-BE49-F238E27FC236}">
                <a16:creationId xmlns:a16="http://schemas.microsoft.com/office/drawing/2014/main" id="{53019A21-C1D0-4B5F-806E-74A4488C998D}"/>
              </a:ext>
            </a:extLst>
          </p:cNvPr>
          <p:cNvSpPr/>
          <p:nvPr/>
        </p:nvSpPr>
        <p:spPr>
          <a:xfrm>
            <a:off x="1234440" y="1476727"/>
            <a:ext cx="2468880" cy="411480"/>
          </a:xfrm>
          <a:prstGeom prst="rect">
            <a:avLst/>
          </a:prstGeom>
          <a:solidFill>
            <a:srgbClr val="008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Arial" pitchFamily="34" charset="0"/>
                <a:cs typeface="Arial" pitchFamily="34" charset="0"/>
              </a:rPr>
              <a:t>Prepare Data</a:t>
            </a:r>
          </a:p>
        </p:txBody>
      </p:sp>
      <p:sp>
        <p:nvSpPr>
          <p:cNvPr id="109" name="Chevron 65">
            <a:extLst>
              <a:ext uri="{FF2B5EF4-FFF2-40B4-BE49-F238E27FC236}">
                <a16:creationId xmlns:a16="http://schemas.microsoft.com/office/drawing/2014/main" id="{17C6B390-8837-489D-ACB1-1E70702DE8DE}"/>
              </a:ext>
            </a:extLst>
          </p:cNvPr>
          <p:cNvSpPr/>
          <p:nvPr/>
        </p:nvSpPr>
        <p:spPr>
          <a:xfrm>
            <a:off x="6994729" y="1476727"/>
            <a:ext cx="2470928" cy="411480"/>
          </a:xfrm>
          <a:prstGeom prst="rect">
            <a:avLst/>
          </a:prstGeom>
          <a:solidFill>
            <a:srgbClr val="008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Arial" pitchFamily="34" charset="0"/>
                <a:cs typeface="Arial" pitchFamily="34" charset="0"/>
              </a:rPr>
              <a:t>Deploy</a:t>
            </a:r>
          </a:p>
        </p:txBody>
      </p:sp>
      <p:sp>
        <p:nvSpPr>
          <p:cNvPr id="25" name="Rectangle 24">
            <a:extLst>
              <a:ext uri="{FF2B5EF4-FFF2-40B4-BE49-F238E27FC236}">
                <a16:creationId xmlns:a16="http://schemas.microsoft.com/office/drawing/2014/main" id="{83A17588-0E52-4AC8-8C00-3BE9D3EB2E05}"/>
              </a:ext>
            </a:extLst>
          </p:cNvPr>
          <p:cNvSpPr/>
          <p:nvPr/>
        </p:nvSpPr>
        <p:spPr>
          <a:xfrm>
            <a:off x="1260668" y="2056817"/>
            <a:ext cx="2468879" cy="999694"/>
          </a:xfrm>
          <a:prstGeom prst="rect">
            <a:avLst/>
          </a:prstGeom>
          <a:solidFill>
            <a:srgbClr val="005692"/>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1148" tIns="41148" rIns="41148" bIns="0" rtlCol="0" anchor="t" anchorCtr="0"/>
          <a:lstStyle/>
          <a:p>
            <a:pPr algn="ctr"/>
            <a:endParaRPr lang="en-US" b="1" dirty="0">
              <a:solidFill>
                <a:schemeClr val="bg1"/>
              </a:solidFill>
              <a:latin typeface="Arial" pitchFamily="34" charset="0"/>
              <a:cs typeface="Arial" pitchFamily="34" charset="0"/>
            </a:endParaRPr>
          </a:p>
          <a:p>
            <a:pPr algn="ctr"/>
            <a:r>
              <a:rPr lang="en-US" b="1" dirty="0">
                <a:solidFill>
                  <a:schemeClr val="tx1"/>
                </a:solidFill>
                <a:latin typeface="Arial" pitchFamily="34" charset="0"/>
                <a:cs typeface="Arial" pitchFamily="34" charset="0"/>
              </a:rPr>
              <a:t>Data Labeling</a:t>
            </a:r>
          </a:p>
        </p:txBody>
      </p:sp>
      <p:sp>
        <p:nvSpPr>
          <p:cNvPr id="26" name="Rectangle 25">
            <a:extLst>
              <a:ext uri="{FF2B5EF4-FFF2-40B4-BE49-F238E27FC236}">
                <a16:creationId xmlns:a16="http://schemas.microsoft.com/office/drawing/2014/main" id="{6B85039D-142D-46EE-A0C4-6BEED9857A24}"/>
              </a:ext>
            </a:extLst>
          </p:cNvPr>
          <p:cNvSpPr/>
          <p:nvPr/>
        </p:nvSpPr>
        <p:spPr>
          <a:xfrm>
            <a:off x="7009746" y="2056817"/>
            <a:ext cx="2456037" cy="1143304"/>
          </a:xfrm>
          <a:prstGeom prst="rect">
            <a:avLst/>
          </a:prstGeom>
          <a:solidFill>
            <a:srgbClr val="005692"/>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230" rIns="8230" rtlCol="0" anchor="t" anchorCtr="1"/>
          <a:lstStyle/>
          <a:p>
            <a:pPr lvl="0" algn="ctr"/>
            <a:r>
              <a:rPr lang="en-US" b="1" dirty="0">
                <a:solidFill>
                  <a:schemeClr val="tx1"/>
                </a:solidFill>
                <a:latin typeface="Arial" pitchFamily="34" charset="0"/>
                <a:cs typeface="Arial" pitchFamily="34" charset="0"/>
              </a:rPr>
              <a:t>Deployment</a:t>
            </a:r>
            <a:endParaRPr lang="en-US" sz="1260" b="1" dirty="0">
              <a:solidFill>
                <a:schemeClr val="tx1"/>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F53C39F2-DF6B-403B-85B0-45C23448726C}"/>
              </a:ext>
            </a:extLst>
          </p:cNvPr>
          <p:cNvSpPr/>
          <p:nvPr/>
        </p:nvSpPr>
        <p:spPr>
          <a:xfrm>
            <a:off x="1274224" y="3114553"/>
            <a:ext cx="2468879" cy="999695"/>
          </a:xfrm>
          <a:prstGeom prst="rect">
            <a:avLst/>
          </a:prstGeom>
          <a:solidFill>
            <a:srgbClr val="005692"/>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1148" tIns="41148" rIns="41148" bIns="0" rtlCol="0" anchor="t" anchorCtr="0"/>
          <a:lstStyle/>
          <a:p>
            <a:pPr algn="ctr"/>
            <a:r>
              <a:rPr lang="en-US" b="1" dirty="0">
                <a:solidFill>
                  <a:schemeClr val="tx1"/>
                </a:solidFill>
                <a:latin typeface="Arial" pitchFamily="34" charset="0"/>
                <a:cs typeface="Arial" pitchFamily="34" charset="0"/>
              </a:rPr>
              <a:t>Wavelet </a:t>
            </a:r>
          </a:p>
          <a:p>
            <a:pPr algn="ctr"/>
            <a:r>
              <a:rPr lang="en-US" b="1" dirty="0">
                <a:solidFill>
                  <a:schemeClr val="tx1"/>
                </a:solidFill>
                <a:latin typeface="Arial" pitchFamily="34" charset="0"/>
                <a:cs typeface="Arial" pitchFamily="34" charset="0"/>
              </a:rPr>
              <a:t>Preprocessing</a:t>
            </a:r>
          </a:p>
        </p:txBody>
      </p:sp>
      <p:sp>
        <p:nvSpPr>
          <p:cNvPr id="36" name="Rectangle 35">
            <a:extLst>
              <a:ext uri="{FF2B5EF4-FFF2-40B4-BE49-F238E27FC236}">
                <a16:creationId xmlns:a16="http://schemas.microsoft.com/office/drawing/2014/main" id="{FAD4F54F-22CD-4C06-8EA4-C7F889359755}"/>
              </a:ext>
            </a:extLst>
          </p:cNvPr>
          <p:cNvSpPr/>
          <p:nvPr/>
        </p:nvSpPr>
        <p:spPr>
          <a:xfrm>
            <a:off x="4100247" y="4353882"/>
            <a:ext cx="2417481" cy="1143304"/>
          </a:xfrm>
          <a:prstGeom prst="rect">
            <a:avLst/>
          </a:prstGeom>
          <a:solidFill>
            <a:srgbClr val="005692"/>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230" rIns="8230" rtlCol="0" anchor="t" anchorCtr="1"/>
          <a:lstStyle/>
          <a:p>
            <a:pPr algn="ctr"/>
            <a:endParaRPr lang="en-US" b="1" dirty="0">
              <a:solidFill>
                <a:schemeClr val="bg1"/>
              </a:solidFill>
              <a:latin typeface="Arial" pitchFamily="34" charset="0"/>
              <a:cs typeface="Arial" pitchFamily="34" charset="0"/>
            </a:endParaRPr>
          </a:p>
          <a:p>
            <a:pPr algn="ctr"/>
            <a:r>
              <a:rPr lang="en-US" b="1" dirty="0">
                <a:solidFill>
                  <a:schemeClr val="tx1"/>
                </a:solidFill>
                <a:latin typeface="Arial" pitchFamily="34" charset="0"/>
                <a:cs typeface="Arial" pitchFamily="34" charset="0"/>
              </a:rPr>
              <a:t>Model Visualization and Design</a:t>
            </a:r>
          </a:p>
        </p:txBody>
      </p:sp>
      <p:pic>
        <p:nvPicPr>
          <p:cNvPr id="47" name="Picture 46">
            <a:extLst>
              <a:ext uri="{FF2B5EF4-FFF2-40B4-BE49-F238E27FC236}">
                <a16:creationId xmlns:a16="http://schemas.microsoft.com/office/drawing/2014/main" id="{809A8ECA-AF22-4112-959D-C58AA6DDC2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714" t="22358" r="22572" b="20732"/>
          <a:stretch/>
        </p:blipFill>
        <p:spPr>
          <a:xfrm>
            <a:off x="7882611" y="2644996"/>
            <a:ext cx="695164" cy="456491"/>
          </a:xfrm>
          <a:prstGeom prst="rect">
            <a:avLst/>
          </a:prstGeom>
        </p:spPr>
      </p:pic>
      <p:sp>
        <p:nvSpPr>
          <p:cNvPr id="20" name="Title 1">
            <a:extLst>
              <a:ext uri="{FF2B5EF4-FFF2-40B4-BE49-F238E27FC236}">
                <a16:creationId xmlns:a16="http://schemas.microsoft.com/office/drawing/2014/main" id="{023AEE41-3E86-4490-BA65-0CD8BD68CFED}"/>
              </a:ext>
            </a:extLst>
          </p:cNvPr>
          <p:cNvSpPr>
            <a:spLocks noGrp="1"/>
          </p:cNvSpPr>
          <p:nvPr>
            <p:ph type="title"/>
          </p:nvPr>
        </p:nvSpPr>
        <p:spPr>
          <a:xfrm>
            <a:off x="548642" y="411480"/>
            <a:ext cx="9692640" cy="891540"/>
          </a:xfrm>
        </p:spPr>
        <p:txBody>
          <a:bodyPr/>
          <a:lstStyle/>
          <a:p>
            <a:pPr algn="ctr"/>
            <a:r>
              <a:rPr lang="en-US" sz="2700" dirty="0">
                <a:solidFill>
                  <a:schemeClr val="bg1"/>
                </a:solidFill>
              </a:rPr>
              <a:t>After preprocessing, build deep learning model and deploy to nvidia GPUs</a:t>
            </a:r>
          </a:p>
        </p:txBody>
      </p:sp>
      <p:sp>
        <p:nvSpPr>
          <p:cNvPr id="18" name="AutoShape 19">
            <a:extLst>
              <a:ext uri="{FF2B5EF4-FFF2-40B4-BE49-F238E27FC236}">
                <a16:creationId xmlns:a16="http://schemas.microsoft.com/office/drawing/2014/main" id="{D4006943-9253-465D-A4BE-B8B7CE27EBCA}"/>
              </a:ext>
            </a:extLst>
          </p:cNvPr>
          <p:cNvSpPr>
            <a:spLocks noChangeArrowheads="1"/>
          </p:cNvSpPr>
          <p:nvPr/>
        </p:nvSpPr>
        <p:spPr bwMode="auto">
          <a:xfrm>
            <a:off x="4100247" y="2006832"/>
            <a:ext cx="2417481" cy="2189310"/>
          </a:xfrm>
          <a:prstGeom prst="rect">
            <a:avLst/>
          </a:prstGeom>
          <a:solidFill>
            <a:srgbClr val="005693"/>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algn="ctr">
              <a:defRPr/>
            </a:pPr>
            <a:endParaRPr lang="en-US" sz="700" b="1" dirty="0">
              <a:solidFill>
                <a:prstClr val="black"/>
              </a:solidFill>
              <a:latin typeface="Arial" pitchFamily="34" charset="0"/>
              <a:cs typeface="Arial" pitchFamily="34" charset="0"/>
            </a:endParaRPr>
          </a:p>
        </p:txBody>
      </p:sp>
      <p:pic>
        <p:nvPicPr>
          <p:cNvPr id="19" name="Picture 4" descr="Related image">
            <a:extLst>
              <a:ext uri="{FF2B5EF4-FFF2-40B4-BE49-F238E27FC236}">
                <a16:creationId xmlns:a16="http://schemas.microsoft.com/office/drawing/2014/main" id="{3AAEAFF0-BFE4-41BA-B624-F44AE3DB33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52" t="29760" r="73224" b="16748"/>
          <a:stretch/>
        </p:blipFill>
        <p:spPr bwMode="auto">
          <a:xfrm>
            <a:off x="4299563" y="2185747"/>
            <a:ext cx="2039363" cy="18872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EB49AC-EE26-417E-AF4D-86AB4453BD7F}"/>
              </a:ext>
            </a:extLst>
          </p:cNvPr>
          <p:cNvSpPr txBox="1"/>
          <p:nvPr/>
        </p:nvSpPr>
        <p:spPr>
          <a:xfrm>
            <a:off x="234493" y="5652453"/>
            <a:ext cx="769665"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Tools:</a:t>
            </a:r>
          </a:p>
        </p:txBody>
      </p:sp>
      <p:sp>
        <p:nvSpPr>
          <p:cNvPr id="21" name="TextBox 20">
            <a:extLst>
              <a:ext uri="{FF2B5EF4-FFF2-40B4-BE49-F238E27FC236}">
                <a16:creationId xmlns:a16="http://schemas.microsoft.com/office/drawing/2014/main" id="{51D8B862-F662-411D-9754-D76DF8343489}"/>
              </a:ext>
            </a:extLst>
          </p:cNvPr>
          <p:cNvSpPr txBox="1"/>
          <p:nvPr/>
        </p:nvSpPr>
        <p:spPr>
          <a:xfrm>
            <a:off x="1274224" y="5639549"/>
            <a:ext cx="186484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hlinkClick r:id="rId6"/>
              </a:rPr>
              <a:t>Wavelet Toolbox</a:t>
            </a:r>
            <a:endParaRPr lang="en-US" sz="1400" dirty="0">
              <a:solidFill>
                <a:schemeClr val="bg1"/>
              </a:solidFill>
              <a:latin typeface="Trebuchet MS" panose="020B0603020202020204" pitchFamily="34" charset="0"/>
            </a:endParaRPr>
          </a:p>
        </p:txBody>
      </p:sp>
      <p:sp>
        <p:nvSpPr>
          <p:cNvPr id="22" name="TextBox 21">
            <a:extLst>
              <a:ext uri="{FF2B5EF4-FFF2-40B4-BE49-F238E27FC236}">
                <a16:creationId xmlns:a16="http://schemas.microsoft.com/office/drawing/2014/main" id="{698FD023-778B-47AD-B64C-093E05852DBE}"/>
              </a:ext>
            </a:extLst>
          </p:cNvPr>
          <p:cNvSpPr txBox="1"/>
          <p:nvPr/>
        </p:nvSpPr>
        <p:spPr>
          <a:xfrm>
            <a:off x="4299563" y="5639549"/>
            <a:ext cx="2168555"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hlinkClick r:id="rId7"/>
              </a:rPr>
              <a:t>Deep Learning Toolbox</a:t>
            </a:r>
            <a:endParaRPr lang="en-US" sz="1400" dirty="0">
              <a:solidFill>
                <a:schemeClr val="bg1"/>
              </a:solidFill>
              <a:latin typeface="Trebuchet MS" panose="020B0603020202020204" pitchFamily="34" charset="0"/>
            </a:endParaRPr>
          </a:p>
        </p:txBody>
      </p:sp>
      <p:sp>
        <p:nvSpPr>
          <p:cNvPr id="23" name="TextBox 22">
            <a:extLst>
              <a:ext uri="{FF2B5EF4-FFF2-40B4-BE49-F238E27FC236}">
                <a16:creationId xmlns:a16="http://schemas.microsoft.com/office/drawing/2014/main" id="{37E4E53B-0474-4370-9E94-6436B55D218A}"/>
              </a:ext>
            </a:extLst>
          </p:cNvPr>
          <p:cNvSpPr txBox="1"/>
          <p:nvPr/>
        </p:nvSpPr>
        <p:spPr>
          <a:xfrm>
            <a:off x="7227887" y="5639549"/>
            <a:ext cx="186484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hlinkClick r:id="rId8"/>
              </a:rPr>
              <a:t>GPU Coder</a:t>
            </a:r>
            <a:endParaRPr lang="en-US" sz="1400" dirty="0">
              <a:solidFill>
                <a:schemeClr val="bg1"/>
              </a:solidFill>
              <a:latin typeface="Trebuchet MS" panose="020B0603020202020204" pitchFamily="34" charset="0"/>
            </a:endParaRPr>
          </a:p>
        </p:txBody>
      </p:sp>
    </p:spTree>
    <p:custDataLst>
      <p:tags r:id="rId1"/>
    </p:custDataLst>
    <p:extLst>
      <p:ext uri="{BB962C8B-B14F-4D97-AF65-F5344CB8AC3E}">
        <p14:creationId xmlns:p14="http://schemas.microsoft.com/office/powerpoint/2010/main" val="882984217"/>
      </p:ext>
    </p:extLst>
  </p:cSld>
  <p:clrMapOvr>
    <a:masterClrMapping/>
  </p:clrMapOvr>
  <mc:AlternateContent xmlns:mc="http://schemas.openxmlformats.org/markup-compatibility/2006" xmlns:p14="http://schemas.microsoft.com/office/powerpoint/2010/main">
    <mc:Choice Requires="p14">
      <p:transition spd="slow" p14:dur="2000" advTm="34829"/>
    </mc:Choice>
    <mc:Fallback xmlns="">
      <p:transition spd="slow" advTm="3482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4C063459-1052-4288-98BE-3D9546B364D6}"/>
              </a:ext>
            </a:extLst>
          </p:cNvPr>
          <p:cNvSpPr/>
          <p:nvPr/>
        </p:nvSpPr>
        <p:spPr>
          <a:xfrm>
            <a:off x="4511667" y="3987779"/>
            <a:ext cx="1664112" cy="1212310"/>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2" name="Title 1">
            <a:extLst>
              <a:ext uri="{FF2B5EF4-FFF2-40B4-BE49-F238E27FC236}">
                <a16:creationId xmlns:a16="http://schemas.microsoft.com/office/drawing/2014/main" id="{463296BD-F1B3-478B-B382-669A922491C6}"/>
              </a:ext>
            </a:extLst>
          </p:cNvPr>
          <p:cNvSpPr>
            <a:spLocks noGrp="1"/>
          </p:cNvSpPr>
          <p:nvPr>
            <p:ph type="title"/>
          </p:nvPr>
        </p:nvSpPr>
        <p:spPr/>
        <p:txBody>
          <a:bodyPr/>
          <a:lstStyle/>
          <a:p>
            <a:r>
              <a:rPr lang="en-US" dirty="0"/>
              <a:t>Developing Artificial Intelligence algorithm for automated labeling </a:t>
            </a:r>
            <a:endParaRPr lang="en-US" dirty="0">
              <a:solidFill>
                <a:srgbClr val="FF0000"/>
              </a:solidFill>
            </a:endParaRPr>
          </a:p>
        </p:txBody>
      </p:sp>
      <p:sp>
        <p:nvSpPr>
          <p:cNvPr id="5" name="Text Placeholder 4">
            <a:extLst>
              <a:ext uri="{FF2B5EF4-FFF2-40B4-BE49-F238E27FC236}">
                <a16:creationId xmlns:a16="http://schemas.microsoft.com/office/drawing/2014/main" id="{05B9551B-AE1B-45D0-9670-F4C95D3520BA}"/>
              </a:ext>
            </a:extLst>
          </p:cNvPr>
          <p:cNvSpPr>
            <a:spLocks noGrp="1"/>
          </p:cNvSpPr>
          <p:nvPr>
            <p:ph type="body" sz="quarter" idx="10"/>
          </p:nvPr>
        </p:nvSpPr>
        <p:spPr/>
        <p:txBody>
          <a:bodyPr/>
          <a:lstStyle/>
          <a:p>
            <a:r>
              <a:rPr lang="en-US" b="1" dirty="0">
                <a:solidFill>
                  <a:srgbClr val="008013">
                    <a:lumMod val="75000"/>
                  </a:srgbClr>
                </a:solidFill>
                <a:latin typeface="Arial" pitchFamily="34" charset="0"/>
                <a:cs typeface="Arial" pitchFamily="34" charset="0"/>
              </a:rPr>
              <a:t>Traditional approach did not work </a:t>
            </a:r>
          </a:p>
          <a:p>
            <a:endParaRPr lang="en-US" dirty="0"/>
          </a:p>
        </p:txBody>
      </p:sp>
      <p:sp>
        <p:nvSpPr>
          <p:cNvPr id="7" name="Rounded Rectangle 42">
            <a:extLst>
              <a:ext uri="{FF2B5EF4-FFF2-40B4-BE49-F238E27FC236}">
                <a16:creationId xmlns:a16="http://schemas.microsoft.com/office/drawing/2014/main" id="{185BF6BA-4158-4835-B5E3-DB0FA88062EE}"/>
              </a:ext>
            </a:extLst>
          </p:cNvPr>
          <p:cNvSpPr/>
          <p:nvPr/>
        </p:nvSpPr>
        <p:spPr>
          <a:xfrm>
            <a:off x="1802721" y="3033288"/>
            <a:ext cx="1821054" cy="29031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Label Seismic Data</a:t>
            </a:r>
          </a:p>
        </p:txBody>
      </p:sp>
      <p:sp>
        <p:nvSpPr>
          <p:cNvPr id="22" name="Rectangle 21">
            <a:extLst>
              <a:ext uri="{FF2B5EF4-FFF2-40B4-BE49-F238E27FC236}">
                <a16:creationId xmlns:a16="http://schemas.microsoft.com/office/drawing/2014/main" id="{A611881F-EEA9-4B13-AA19-97CCFCE42AB7}"/>
              </a:ext>
            </a:extLst>
          </p:cNvPr>
          <p:cNvSpPr/>
          <p:nvPr/>
        </p:nvSpPr>
        <p:spPr>
          <a:xfrm>
            <a:off x="1882059" y="1770186"/>
            <a:ext cx="1662379"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30" name="Rectangle 29">
            <a:extLst>
              <a:ext uri="{FF2B5EF4-FFF2-40B4-BE49-F238E27FC236}">
                <a16:creationId xmlns:a16="http://schemas.microsoft.com/office/drawing/2014/main" id="{02ACD6C4-9620-4706-9FC7-3FA0E1C37A43}"/>
              </a:ext>
            </a:extLst>
          </p:cNvPr>
          <p:cNvSpPr/>
          <p:nvPr/>
        </p:nvSpPr>
        <p:spPr>
          <a:xfrm>
            <a:off x="7341894" y="1700686"/>
            <a:ext cx="1664112" cy="1212310"/>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37" name="Rectangle 36">
            <a:extLst>
              <a:ext uri="{FF2B5EF4-FFF2-40B4-BE49-F238E27FC236}">
                <a16:creationId xmlns:a16="http://schemas.microsoft.com/office/drawing/2014/main" id="{436660A9-5265-480E-9237-2D864333C44E}"/>
              </a:ext>
            </a:extLst>
          </p:cNvPr>
          <p:cNvSpPr/>
          <p:nvPr/>
        </p:nvSpPr>
        <p:spPr>
          <a:xfrm>
            <a:off x="4557062" y="1716175"/>
            <a:ext cx="1662379"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pic>
        <p:nvPicPr>
          <p:cNvPr id="29" name="Picture 28">
            <a:extLst>
              <a:ext uri="{FF2B5EF4-FFF2-40B4-BE49-F238E27FC236}">
                <a16:creationId xmlns:a16="http://schemas.microsoft.com/office/drawing/2014/main" id="{84AC27AC-BD07-4765-B515-B8994493A8CE}"/>
              </a:ext>
            </a:extLst>
          </p:cNvPr>
          <p:cNvPicPr>
            <a:picLocks noChangeAspect="1"/>
          </p:cNvPicPr>
          <p:nvPr/>
        </p:nvPicPr>
        <p:blipFill>
          <a:blip r:embed="rId3"/>
          <a:stretch>
            <a:fillRect/>
          </a:stretch>
        </p:blipFill>
        <p:spPr>
          <a:xfrm>
            <a:off x="4770034" y="1807858"/>
            <a:ext cx="1236433" cy="1031078"/>
          </a:xfrm>
          <a:prstGeom prst="rect">
            <a:avLst/>
          </a:prstGeom>
        </p:spPr>
      </p:pic>
      <p:cxnSp>
        <p:nvCxnSpPr>
          <p:cNvPr id="68" name="Straight Connector 67">
            <a:extLst>
              <a:ext uri="{FF2B5EF4-FFF2-40B4-BE49-F238E27FC236}">
                <a16:creationId xmlns:a16="http://schemas.microsoft.com/office/drawing/2014/main" id="{0470D953-D961-4A23-BE0E-E7C31E3286BB}"/>
              </a:ext>
            </a:extLst>
          </p:cNvPr>
          <p:cNvCxnSpPr/>
          <p:nvPr/>
        </p:nvCxnSpPr>
        <p:spPr>
          <a:xfrm>
            <a:off x="0" y="3608362"/>
            <a:ext cx="109728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
        <p:nvSpPr>
          <p:cNvPr id="46" name="Rounded Rectangle 42">
            <a:extLst>
              <a:ext uri="{FF2B5EF4-FFF2-40B4-BE49-F238E27FC236}">
                <a16:creationId xmlns:a16="http://schemas.microsoft.com/office/drawing/2014/main" id="{1D2D9FC6-4E7E-4BBD-BEFF-60F938B4D3D6}"/>
              </a:ext>
            </a:extLst>
          </p:cNvPr>
          <p:cNvSpPr/>
          <p:nvPr/>
        </p:nvSpPr>
        <p:spPr>
          <a:xfrm>
            <a:off x="4557062" y="2997377"/>
            <a:ext cx="1528744" cy="42042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Train Deep Networks using CNNs</a:t>
            </a:r>
          </a:p>
        </p:txBody>
      </p:sp>
      <p:sp>
        <p:nvSpPr>
          <p:cNvPr id="48" name="Rounded Rectangle 42">
            <a:extLst>
              <a:ext uri="{FF2B5EF4-FFF2-40B4-BE49-F238E27FC236}">
                <a16:creationId xmlns:a16="http://schemas.microsoft.com/office/drawing/2014/main" id="{8CCE1317-1339-40E2-B07E-7C6C3E3200A0}"/>
              </a:ext>
            </a:extLst>
          </p:cNvPr>
          <p:cNvSpPr/>
          <p:nvPr/>
        </p:nvSpPr>
        <p:spPr>
          <a:xfrm>
            <a:off x="7510096" y="3064751"/>
            <a:ext cx="1327707" cy="266614"/>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Train Network</a:t>
            </a:r>
          </a:p>
        </p:txBody>
      </p:sp>
      <p:sp>
        <p:nvSpPr>
          <p:cNvPr id="50" name="Arrow: Right 49">
            <a:extLst>
              <a:ext uri="{FF2B5EF4-FFF2-40B4-BE49-F238E27FC236}">
                <a16:creationId xmlns:a16="http://schemas.microsoft.com/office/drawing/2014/main" id="{9227B4E1-0B28-4B4A-AFC8-B49F97492F46}"/>
              </a:ext>
            </a:extLst>
          </p:cNvPr>
          <p:cNvSpPr/>
          <p:nvPr/>
        </p:nvSpPr>
        <p:spPr>
          <a:xfrm>
            <a:off x="3649632" y="2110282"/>
            <a:ext cx="881185" cy="42153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55" name="Arrow: Right 54">
            <a:extLst>
              <a:ext uri="{FF2B5EF4-FFF2-40B4-BE49-F238E27FC236}">
                <a16:creationId xmlns:a16="http://schemas.microsoft.com/office/drawing/2014/main" id="{8B602CEB-741A-4A2D-A39C-84A26ADED873}"/>
              </a:ext>
            </a:extLst>
          </p:cNvPr>
          <p:cNvSpPr/>
          <p:nvPr/>
        </p:nvSpPr>
        <p:spPr>
          <a:xfrm>
            <a:off x="6327497" y="2164293"/>
            <a:ext cx="881185" cy="42153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60" name="Rounded Rectangle 20">
            <a:extLst>
              <a:ext uri="{FF2B5EF4-FFF2-40B4-BE49-F238E27FC236}">
                <a16:creationId xmlns:a16="http://schemas.microsoft.com/office/drawing/2014/main" id="{B8508F3B-BCBB-47E1-9BF3-29947E0440A8}"/>
              </a:ext>
            </a:extLst>
          </p:cNvPr>
          <p:cNvSpPr/>
          <p:nvPr/>
        </p:nvSpPr>
        <p:spPr>
          <a:xfrm>
            <a:off x="1928139" y="5485947"/>
            <a:ext cx="1035869"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New Data</a:t>
            </a:r>
            <a:endParaRPr lang="en-US" sz="1260" kern="0" dirty="0">
              <a:solidFill>
                <a:srgbClr val="002060"/>
              </a:solidFill>
              <a:latin typeface="Arial"/>
              <a:ea typeface="+mn-ea"/>
              <a:cs typeface="Arial" pitchFamily="34" charset="0"/>
            </a:endParaRPr>
          </a:p>
        </p:txBody>
      </p:sp>
      <p:sp>
        <p:nvSpPr>
          <p:cNvPr id="63" name="Rounded Rectangle 20">
            <a:extLst>
              <a:ext uri="{FF2B5EF4-FFF2-40B4-BE49-F238E27FC236}">
                <a16:creationId xmlns:a16="http://schemas.microsoft.com/office/drawing/2014/main" id="{332F9656-66B8-48AC-9098-DF63B2045DC1}"/>
              </a:ext>
            </a:extLst>
          </p:cNvPr>
          <p:cNvSpPr/>
          <p:nvPr/>
        </p:nvSpPr>
        <p:spPr>
          <a:xfrm>
            <a:off x="4634852" y="5235622"/>
            <a:ext cx="1330529"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Trained Model</a:t>
            </a:r>
            <a:endParaRPr lang="en-US" sz="1260" kern="0" dirty="0">
              <a:solidFill>
                <a:srgbClr val="002060"/>
              </a:solidFill>
              <a:latin typeface="Arial"/>
              <a:ea typeface="+mn-ea"/>
              <a:cs typeface="Arial" pitchFamily="34" charset="0"/>
            </a:endParaRPr>
          </a:p>
        </p:txBody>
      </p:sp>
      <p:sp>
        <p:nvSpPr>
          <p:cNvPr id="64" name="Arrow: Right 63">
            <a:extLst>
              <a:ext uri="{FF2B5EF4-FFF2-40B4-BE49-F238E27FC236}">
                <a16:creationId xmlns:a16="http://schemas.microsoft.com/office/drawing/2014/main" id="{C8CB485D-1290-40B6-8B0F-2760A10214B2}"/>
              </a:ext>
            </a:extLst>
          </p:cNvPr>
          <p:cNvSpPr/>
          <p:nvPr/>
        </p:nvSpPr>
        <p:spPr>
          <a:xfrm>
            <a:off x="3534363" y="4395734"/>
            <a:ext cx="938940"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66" name="Arrow: Right 65">
            <a:extLst>
              <a:ext uri="{FF2B5EF4-FFF2-40B4-BE49-F238E27FC236}">
                <a16:creationId xmlns:a16="http://schemas.microsoft.com/office/drawing/2014/main" id="{4B0CD425-3EC3-468F-9325-204529A8E325}"/>
              </a:ext>
            </a:extLst>
          </p:cNvPr>
          <p:cNvSpPr/>
          <p:nvPr/>
        </p:nvSpPr>
        <p:spPr>
          <a:xfrm>
            <a:off x="6231224" y="4369885"/>
            <a:ext cx="772955"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pic>
        <p:nvPicPr>
          <p:cNvPr id="53" name="Picture 52">
            <a:extLst>
              <a:ext uri="{FF2B5EF4-FFF2-40B4-BE49-F238E27FC236}">
                <a16:creationId xmlns:a16="http://schemas.microsoft.com/office/drawing/2014/main" id="{F8DE0F62-4784-4641-BFB8-52A718D61F20}"/>
              </a:ext>
            </a:extLst>
          </p:cNvPr>
          <p:cNvPicPr>
            <a:picLocks noChangeAspect="1"/>
          </p:cNvPicPr>
          <p:nvPr/>
        </p:nvPicPr>
        <p:blipFill rotWithShape="1">
          <a:blip r:embed="rId4"/>
          <a:srcRect l="10959" t="7226" r="19344" b="9674"/>
          <a:stretch/>
        </p:blipFill>
        <p:spPr>
          <a:xfrm>
            <a:off x="1940212" y="1830378"/>
            <a:ext cx="1156658" cy="1045716"/>
          </a:xfrm>
          <a:prstGeom prst="rect">
            <a:avLst/>
          </a:prstGeom>
        </p:spPr>
      </p:pic>
      <p:pic>
        <p:nvPicPr>
          <p:cNvPr id="56" name="Picture 55">
            <a:extLst>
              <a:ext uri="{FF2B5EF4-FFF2-40B4-BE49-F238E27FC236}">
                <a16:creationId xmlns:a16="http://schemas.microsoft.com/office/drawing/2014/main" id="{8554F09A-EF20-4D8E-978A-81484949155D}"/>
              </a:ext>
            </a:extLst>
          </p:cNvPr>
          <p:cNvPicPr>
            <a:picLocks noChangeAspect="1"/>
          </p:cNvPicPr>
          <p:nvPr/>
        </p:nvPicPr>
        <p:blipFill rotWithShape="1">
          <a:blip r:embed="rId4"/>
          <a:srcRect l="10959" t="7226" r="19344" b="9674"/>
          <a:stretch/>
        </p:blipFill>
        <p:spPr>
          <a:xfrm>
            <a:off x="2134918" y="1880210"/>
            <a:ext cx="1156658" cy="1045716"/>
          </a:xfrm>
          <a:prstGeom prst="rect">
            <a:avLst/>
          </a:prstGeom>
        </p:spPr>
      </p:pic>
      <p:pic>
        <p:nvPicPr>
          <p:cNvPr id="67" name="Picture 66">
            <a:extLst>
              <a:ext uri="{FF2B5EF4-FFF2-40B4-BE49-F238E27FC236}">
                <a16:creationId xmlns:a16="http://schemas.microsoft.com/office/drawing/2014/main" id="{F4F92BD5-3DA2-40DF-A708-9C9D3BA5DE10}"/>
              </a:ext>
            </a:extLst>
          </p:cNvPr>
          <p:cNvPicPr>
            <a:picLocks noChangeAspect="1"/>
          </p:cNvPicPr>
          <p:nvPr/>
        </p:nvPicPr>
        <p:blipFill rotWithShape="1">
          <a:blip r:embed="rId4"/>
          <a:srcRect l="10959" t="7226" r="19344" b="9674"/>
          <a:stretch/>
        </p:blipFill>
        <p:spPr>
          <a:xfrm>
            <a:off x="2359762" y="1910146"/>
            <a:ext cx="1156658" cy="1045716"/>
          </a:xfrm>
          <a:prstGeom prst="rect">
            <a:avLst/>
          </a:prstGeom>
        </p:spPr>
      </p:pic>
      <p:sp>
        <p:nvSpPr>
          <p:cNvPr id="78" name="Rounded Rectangle 20">
            <a:extLst>
              <a:ext uri="{FF2B5EF4-FFF2-40B4-BE49-F238E27FC236}">
                <a16:creationId xmlns:a16="http://schemas.microsoft.com/office/drawing/2014/main" id="{DF7E50B2-B5DD-4EA2-8424-46BD4B949FAB}"/>
              </a:ext>
            </a:extLst>
          </p:cNvPr>
          <p:cNvSpPr/>
          <p:nvPr/>
        </p:nvSpPr>
        <p:spPr>
          <a:xfrm>
            <a:off x="7175066" y="5532152"/>
            <a:ext cx="1955727" cy="356216"/>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Semantic Segmented Data</a:t>
            </a:r>
            <a:endParaRPr lang="en-US" sz="1260" kern="0" dirty="0">
              <a:solidFill>
                <a:srgbClr val="002060"/>
              </a:solidFill>
              <a:latin typeface="Arial"/>
              <a:ea typeface="+mn-ea"/>
              <a:cs typeface="Arial" pitchFamily="34" charset="0"/>
            </a:endParaRPr>
          </a:p>
        </p:txBody>
      </p:sp>
      <p:pic>
        <p:nvPicPr>
          <p:cNvPr id="43" name="Picture 42">
            <a:extLst>
              <a:ext uri="{FF2B5EF4-FFF2-40B4-BE49-F238E27FC236}">
                <a16:creationId xmlns:a16="http://schemas.microsoft.com/office/drawing/2014/main" id="{22D8AD13-9427-4C54-86BE-96095FEB8CC5}"/>
              </a:ext>
            </a:extLst>
          </p:cNvPr>
          <p:cNvPicPr>
            <a:picLocks noChangeAspect="1"/>
          </p:cNvPicPr>
          <p:nvPr/>
        </p:nvPicPr>
        <p:blipFill>
          <a:blip r:embed="rId3"/>
          <a:stretch>
            <a:fillRect/>
          </a:stretch>
        </p:blipFill>
        <p:spPr>
          <a:xfrm>
            <a:off x="4728948" y="4046129"/>
            <a:ext cx="1236433" cy="1031078"/>
          </a:xfrm>
          <a:prstGeom prst="rect">
            <a:avLst/>
          </a:prstGeom>
        </p:spPr>
      </p:pic>
      <p:pic>
        <p:nvPicPr>
          <p:cNvPr id="8" name="Picture 7">
            <a:extLst>
              <a:ext uri="{FF2B5EF4-FFF2-40B4-BE49-F238E27FC236}">
                <a16:creationId xmlns:a16="http://schemas.microsoft.com/office/drawing/2014/main" id="{E01E13F4-E45B-4BD0-B65A-3F579A79928B}"/>
              </a:ext>
            </a:extLst>
          </p:cNvPr>
          <p:cNvPicPr>
            <a:picLocks noChangeAspect="1"/>
          </p:cNvPicPr>
          <p:nvPr/>
        </p:nvPicPr>
        <p:blipFill>
          <a:blip r:embed="rId5"/>
          <a:stretch>
            <a:fillRect/>
          </a:stretch>
        </p:blipFill>
        <p:spPr>
          <a:xfrm>
            <a:off x="7163399" y="3798927"/>
            <a:ext cx="2075063" cy="1633125"/>
          </a:xfrm>
          <a:prstGeom prst="rect">
            <a:avLst/>
          </a:prstGeom>
        </p:spPr>
      </p:pic>
      <p:pic>
        <p:nvPicPr>
          <p:cNvPr id="9" name="Picture 8">
            <a:extLst>
              <a:ext uri="{FF2B5EF4-FFF2-40B4-BE49-F238E27FC236}">
                <a16:creationId xmlns:a16="http://schemas.microsoft.com/office/drawing/2014/main" id="{4D51BE37-0920-4AE7-884E-08F7E8790CEE}"/>
              </a:ext>
            </a:extLst>
          </p:cNvPr>
          <p:cNvPicPr>
            <a:picLocks noChangeAspect="1"/>
          </p:cNvPicPr>
          <p:nvPr/>
        </p:nvPicPr>
        <p:blipFill>
          <a:blip r:embed="rId6"/>
          <a:stretch>
            <a:fillRect/>
          </a:stretch>
        </p:blipFill>
        <p:spPr>
          <a:xfrm>
            <a:off x="1418035" y="3801014"/>
            <a:ext cx="2059878" cy="1610972"/>
          </a:xfrm>
          <a:prstGeom prst="rect">
            <a:avLst/>
          </a:prstGeom>
        </p:spPr>
      </p:pic>
      <p:sp>
        <p:nvSpPr>
          <p:cNvPr id="11" name="TextBox 10">
            <a:extLst>
              <a:ext uri="{FF2B5EF4-FFF2-40B4-BE49-F238E27FC236}">
                <a16:creationId xmlns:a16="http://schemas.microsoft.com/office/drawing/2014/main" id="{7EA4635F-2E33-4DF0-A0B3-715CC7BCD20D}"/>
              </a:ext>
            </a:extLst>
          </p:cNvPr>
          <p:cNvSpPr txBox="1"/>
          <p:nvPr/>
        </p:nvSpPr>
        <p:spPr>
          <a:xfrm>
            <a:off x="18924" y="3608362"/>
            <a:ext cx="1657677" cy="646331"/>
          </a:xfrm>
          <a:prstGeom prst="rect">
            <a:avLst/>
          </a:prstGeom>
          <a:noFill/>
        </p:spPr>
        <p:txBody>
          <a:bodyPr wrap="square" rtlCol="0">
            <a:spAutoFit/>
          </a:bodyPr>
          <a:lstStyle/>
          <a:p>
            <a:pPr defTabSz="822960" fontAlgn="auto">
              <a:spcBef>
                <a:spcPts val="0"/>
              </a:spcBef>
              <a:spcAft>
                <a:spcPts val="0"/>
              </a:spcAft>
            </a:pPr>
            <a:r>
              <a:rPr lang="en-US" b="1" dirty="0">
                <a:solidFill>
                  <a:srgbClr val="006EB8">
                    <a:lumMod val="75000"/>
                  </a:srgbClr>
                </a:solidFill>
                <a:latin typeface="Arial" pitchFamily="34" charset="0"/>
                <a:ea typeface="+mn-ea"/>
                <a:cs typeface="Arial" pitchFamily="34" charset="0"/>
              </a:rPr>
              <a:t>Deployed model  : </a:t>
            </a:r>
          </a:p>
        </p:txBody>
      </p:sp>
      <p:sp>
        <p:nvSpPr>
          <p:cNvPr id="51" name="TextBox 50">
            <a:extLst>
              <a:ext uri="{FF2B5EF4-FFF2-40B4-BE49-F238E27FC236}">
                <a16:creationId xmlns:a16="http://schemas.microsoft.com/office/drawing/2014/main" id="{4688CE23-6301-4563-A2C6-CBAB56A071F8}"/>
              </a:ext>
            </a:extLst>
          </p:cNvPr>
          <p:cNvSpPr txBox="1"/>
          <p:nvPr/>
        </p:nvSpPr>
        <p:spPr>
          <a:xfrm>
            <a:off x="-18795" y="1770186"/>
            <a:ext cx="1578208" cy="369332"/>
          </a:xfrm>
          <a:prstGeom prst="rect">
            <a:avLst/>
          </a:prstGeom>
          <a:noFill/>
        </p:spPr>
        <p:txBody>
          <a:bodyPr wrap="square" rtlCol="0">
            <a:spAutoFit/>
          </a:bodyPr>
          <a:lstStyle/>
          <a:p>
            <a:pPr defTabSz="822960" fontAlgn="auto">
              <a:spcBef>
                <a:spcPts val="0"/>
              </a:spcBef>
              <a:spcAft>
                <a:spcPts val="0"/>
              </a:spcAft>
            </a:pPr>
            <a:r>
              <a:rPr lang="en-US" b="1" dirty="0">
                <a:solidFill>
                  <a:srgbClr val="006EB8">
                    <a:lumMod val="75000"/>
                  </a:srgbClr>
                </a:solidFill>
                <a:latin typeface="Arial" pitchFamily="34" charset="0"/>
                <a:ea typeface="+mn-ea"/>
                <a:cs typeface="Arial" pitchFamily="34" charset="0"/>
              </a:rPr>
              <a:t>Training : </a:t>
            </a:r>
          </a:p>
        </p:txBody>
      </p:sp>
      <p:sp>
        <p:nvSpPr>
          <p:cNvPr id="13" name="TextBox 12">
            <a:extLst>
              <a:ext uri="{FF2B5EF4-FFF2-40B4-BE49-F238E27FC236}">
                <a16:creationId xmlns:a16="http://schemas.microsoft.com/office/drawing/2014/main" id="{C86E80B2-ECC9-425A-BBA5-C31136CA5C22}"/>
              </a:ext>
            </a:extLst>
          </p:cNvPr>
          <p:cNvSpPr txBox="1"/>
          <p:nvPr/>
        </p:nvSpPr>
        <p:spPr>
          <a:xfrm>
            <a:off x="6467645" y="5835462"/>
            <a:ext cx="4510765" cy="369332"/>
          </a:xfrm>
          <a:prstGeom prst="rect">
            <a:avLst/>
          </a:prstGeom>
          <a:noFill/>
        </p:spPr>
        <p:txBody>
          <a:bodyPr wrap="square" rtlCol="0">
            <a:spAutoFit/>
          </a:bodyPr>
          <a:lstStyle/>
          <a:p>
            <a:pPr defTabSz="822960" fontAlgn="auto">
              <a:spcBef>
                <a:spcPts val="0"/>
              </a:spcBef>
              <a:spcAft>
                <a:spcPts val="0"/>
              </a:spcAft>
            </a:pPr>
            <a:r>
              <a:rPr lang="en-US" b="1" dirty="0">
                <a:solidFill>
                  <a:srgbClr val="FF0000"/>
                </a:solidFill>
                <a:latin typeface="Arial" pitchFamily="34" charset="0"/>
                <a:ea typeface="+mn-ea"/>
                <a:cs typeface="Arial" pitchFamily="34" charset="0"/>
              </a:rPr>
              <a:t>Global accuracy of trained model &lt; 10%</a:t>
            </a:r>
          </a:p>
        </p:txBody>
      </p:sp>
      <p:grpSp>
        <p:nvGrpSpPr>
          <p:cNvPr id="3" name="Group 2">
            <a:extLst>
              <a:ext uri="{FF2B5EF4-FFF2-40B4-BE49-F238E27FC236}">
                <a16:creationId xmlns:a16="http://schemas.microsoft.com/office/drawing/2014/main" id="{68D419CF-DBB6-4A73-AE1B-646CDF30D462}"/>
              </a:ext>
            </a:extLst>
          </p:cNvPr>
          <p:cNvGrpSpPr/>
          <p:nvPr/>
        </p:nvGrpSpPr>
        <p:grpSpPr>
          <a:xfrm>
            <a:off x="7370777" y="1728129"/>
            <a:ext cx="1606347" cy="1146047"/>
            <a:chOff x="9325164" y="1439930"/>
            <a:chExt cx="1784830" cy="1273385"/>
          </a:xfrm>
        </p:grpSpPr>
        <p:pic>
          <p:nvPicPr>
            <p:cNvPr id="45" name="Picture 44">
              <a:extLst>
                <a:ext uri="{FF2B5EF4-FFF2-40B4-BE49-F238E27FC236}">
                  <a16:creationId xmlns:a16="http://schemas.microsoft.com/office/drawing/2014/main" id="{C3BF9C54-EDC1-4ECC-96A8-0A06F5D08B10}"/>
                </a:ext>
              </a:extLst>
            </p:cNvPr>
            <p:cNvPicPr>
              <a:picLocks noChangeAspect="1"/>
            </p:cNvPicPr>
            <p:nvPr/>
          </p:nvPicPr>
          <p:blipFill>
            <a:blip r:embed="rId7"/>
            <a:stretch>
              <a:fillRect/>
            </a:stretch>
          </p:blipFill>
          <p:spPr>
            <a:xfrm>
              <a:off x="9325164" y="1439930"/>
              <a:ext cx="1784830" cy="1273385"/>
            </a:xfrm>
            <a:prstGeom prst="rect">
              <a:avLst/>
            </a:prstGeom>
          </p:spPr>
        </p:pic>
        <p:pic>
          <p:nvPicPr>
            <p:cNvPr id="49" name="Picture 48">
              <a:extLst>
                <a:ext uri="{FF2B5EF4-FFF2-40B4-BE49-F238E27FC236}">
                  <a16:creationId xmlns:a16="http://schemas.microsoft.com/office/drawing/2014/main" id="{D18B3588-0765-4F2B-A3F8-E989F32EA6F6}"/>
                </a:ext>
              </a:extLst>
            </p:cNvPr>
            <p:cNvPicPr>
              <a:picLocks noChangeAspect="1"/>
            </p:cNvPicPr>
            <p:nvPr/>
          </p:nvPicPr>
          <p:blipFill>
            <a:blip r:embed="rId3"/>
            <a:stretch>
              <a:fillRect/>
            </a:stretch>
          </p:blipFill>
          <p:spPr>
            <a:xfrm>
              <a:off x="10245653" y="2012956"/>
              <a:ext cx="807859" cy="673685"/>
            </a:xfrm>
            <a:prstGeom prst="rect">
              <a:avLst/>
            </a:prstGeom>
          </p:spPr>
        </p:pic>
      </p:grpSp>
    </p:spTree>
    <p:extLst>
      <p:ext uri="{BB962C8B-B14F-4D97-AF65-F5344CB8AC3E}">
        <p14:creationId xmlns:p14="http://schemas.microsoft.com/office/powerpoint/2010/main" val="342157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3.65741E-6 -2.38683E-6 L -0.20703 0.38761 " pathEditMode="relative" rAng="0" ptsTypes="AA">
                                      <p:cBhvr>
                                        <p:cTn id="19" dur="2000" fill="hold"/>
                                        <p:tgtEl>
                                          <p:spTgt spid="3"/>
                                        </p:tgtEl>
                                        <p:attrNameLst>
                                          <p:attrName>ppt_x</p:attrName>
                                          <p:attrName>ppt_y</p:attrName>
                                        </p:attrNameLst>
                                      </p:cBhvr>
                                      <p:rCtr x="-10359" y="19367"/>
                                    </p:animMotion>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animBg="1"/>
      <p:bldP spid="64" grpId="0" animBg="1"/>
      <p:bldP spid="66"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C8A147-4177-4FD4-ACCF-3EBF522D7306}"/>
              </a:ext>
            </a:extLst>
          </p:cNvPr>
          <p:cNvSpPr>
            <a:spLocks noGrp="1"/>
          </p:cNvSpPr>
          <p:nvPr>
            <p:ph type="title"/>
          </p:nvPr>
        </p:nvSpPr>
        <p:spPr>
          <a:xfrm>
            <a:off x="498348" y="275608"/>
            <a:ext cx="9976104" cy="590931"/>
          </a:xfrm>
        </p:spPr>
        <p:txBody>
          <a:bodyPr/>
          <a:lstStyle/>
          <a:p>
            <a:r>
              <a:rPr lang="en-US" dirty="0"/>
              <a:t>TEAM CONTACT INFORMATION</a:t>
            </a:r>
          </a:p>
        </p:txBody>
      </p:sp>
      <p:sp>
        <p:nvSpPr>
          <p:cNvPr id="4" name="Content Placeholder 3">
            <a:extLst>
              <a:ext uri="{FF2B5EF4-FFF2-40B4-BE49-F238E27FC236}">
                <a16:creationId xmlns:a16="http://schemas.microsoft.com/office/drawing/2014/main" id="{CF394F9F-A326-4451-9F96-2F4E1CEEC65D}"/>
              </a:ext>
            </a:extLst>
          </p:cNvPr>
          <p:cNvSpPr>
            <a:spLocks noGrp="1"/>
          </p:cNvSpPr>
          <p:nvPr>
            <p:ph idx="1"/>
          </p:nvPr>
        </p:nvSpPr>
        <p:spPr>
          <a:xfrm>
            <a:off x="516750" y="2246281"/>
            <a:ext cx="9948672" cy="3718925"/>
          </a:xfrm>
          <a:ln w="3175">
            <a:solidFill>
              <a:srgbClr val="2F75B8"/>
            </a:solidFill>
          </a:ln>
        </p:spPr>
        <p:txBody>
          <a:bodyPr/>
          <a:lstStyle/>
          <a:p>
            <a:pPr marL="285750" indent="-285750">
              <a:buFont typeface="Arial" panose="020B0604020202020204" pitchFamily="34" charset="0"/>
              <a:buChar char="•"/>
            </a:pPr>
            <a:r>
              <a:rPr lang="en-US" dirty="0"/>
              <a:t>Team Name: MathWorks</a:t>
            </a:r>
          </a:p>
          <a:p>
            <a:pPr marL="285750" indent="-285750">
              <a:buFont typeface="Arial" panose="020B0604020202020204" pitchFamily="34" charset="0"/>
              <a:buChar char="•"/>
            </a:pPr>
            <a:r>
              <a:rPr lang="en-US" dirty="0"/>
              <a:t>Name of Team Lead for Communications: Samvith Rao</a:t>
            </a:r>
          </a:p>
          <a:p>
            <a:pPr marL="285750" indent="-285750">
              <a:buFont typeface="Arial" panose="020B0604020202020204" pitchFamily="34" charset="0"/>
              <a:buChar char="•"/>
            </a:pPr>
            <a:r>
              <a:rPr lang="en-US" dirty="0"/>
              <a:t>Email for All Event Communications: Samvith.Rao@MathWorks.com</a:t>
            </a:r>
          </a:p>
          <a:p>
            <a:endParaRPr lang="en-US" dirty="0"/>
          </a:p>
          <a:p>
            <a:endParaRPr lang="en-US" dirty="0"/>
          </a:p>
        </p:txBody>
      </p:sp>
      <p:sp>
        <p:nvSpPr>
          <p:cNvPr id="5" name="Text Placeholder 4">
            <a:extLst>
              <a:ext uri="{FF2B5EF4-FFF2-40B4-BE49-F238E27FC236}">
                <a16:creationId xmlns:a16="http://schemas.microsoft.com/office/drawing/2014/main" id="{BDA4A68C-860C-469F-BD8E-E7164B35CC00}"/>
              </a:ext>
            </a:extLst>
          </p:cNvPr>
          <p:cNvSpPr>
            <a:spLocks noGrp="1"/>
          </p:cNvSpPr>
          <p:nvPr>
            <p:ph type="body" sz="quarter" idx="10"/>
          </p:nvPr>
        </p:nvSpPr>
        <p:spPr>
          <a:xfrm>
            <a:off x="498348" y="968251"/>
            <a:ext cx="9976104" cy="1056472"/>
          </a:xfrm>
        </p:spPr>
        <p:txBody>
          <a:bodyPr/>
          <a:lstStyle/>
          <a:p>
            <a:pPr algn="l">
              <a:lnSpc>
                <a:spcPct val="100000"/>
              </a:lnSpc>
              <a:spcBef>
                <a:spcPts val="600"/>
              </a:spcBef>
              <a:spcAft>
                <a:spcPts val="0"/>
              </a:spcAft>
            </a:pPr>
            <a:r>
              <a:rPr lang="en-US" sz="1600" dirty="0">
                <a:solidFill>
                  <a:srgbClr val="2F75B8"/>
                </a:solidFill>
              </a:rPr>
              <a:t>Instructions:</a:t>
            </a:r>
          </a:p>
          <a:p>
            <a:pPr algn="l">
              <a:lnSpc>
                <a:spcPct val="100000"/>
              </a:lnSpc>
              <a:spcBef>
                <a:spcPts val="600"/>
              </a:spcBef>
              <a:spcAft>
                <a:spcPts val="0"/>
              </a:spcAft>
            </a:pPr>
            <a:r>
              <a:rPr lang="en-US" sz="1600" dirty="0">
                <a:solidFill>
                  <a:srgbClr val="2F75B8"/>
                </a:solidFill>
              </a:rPr>
              <a:t>In the box below, please provide a team name and contact information for the team member who will handle communications regarding the event.</a:t>
            </a:r>
          </a:p>
          <a:p>
            <a:pPr algn="l"/>
            <a:endParaRPr lang="en-US" sz="1600" dirty="0">
              <a:solidFill>
                <a:srgbClr val="2F75B8"/>
              </a:solidFill>
            </a:endParaRPr>
          </a:p>
        </p:txBody>
      </p:sp>
    </p:spTree>
    <p:extLst>
      <p:ext uri="{BB962C8B-B14F-4D97-AF65-F5344CB8AC3E}">
        <p14:creationId xmlns:p14="http://schemas.microsoft.com/office/powerpoint/2010/main" val="3990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20">
            <a:extLst>
              <a:ext uri="{FF2B5EF4-FFF2-40B4-BE49-F238E27FC236}">
                <a16:creationId xmlns:a16="http://schemas.microsoft.com/office/drawing/2014/main" id="{5633A827-6D6D-476A-BD45-5C1CCF072DF2}"/>
              </a:ext>
            </a:extLst>
          </p:cNvPr>
          <p:cNvSpPr/>
          <p:nvPr/>
        </p:nvSpPr>
        <p:spPr>
          <a:xfrm>
            <a:off x="828250" y="3074989"/>
            <a:ext cx="2567273"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b="1" kern="0" dirty="0">
                <a:solidFill>
                  <a:srgbClr val="002060"/>
                </a:solidFill>
                <a:latin typeface="Arial"/>
                <a:ea typeface="+mn-ea"/>
                <a:cs typeface="Arial" pitchFamily="34" charset="0"/>
              </a:rPr>
              <a:t>Signal Preprocessing with wavelets  </a:t>
            </a:r>
            <a:endParaRPr lang="en-US" sz="1260" b="1" kern="0" dirty="0">
              <a:solidFill>
                <a:srgbClr val="002060"/>
              </a:solidFill>
              <a:latin typeface="Arial"/>
              <a:ea typeface="+mn-ea"/>
              <a:cs typeface="Arial" pitchFamily="34" charset="0"/>
            </a:endParaRPr>
          </a:p>
        </p:txBody>
      </p:sp>
      <p:sp>
        <p:nvSpPr>
          <p:cNvPr id="7" name="Rounded Rectangle 42">
            <a:extLst>
              <a:ext uri="{FF2B5EF4-FFF2-40B4-BE49-F238E27FC236}">
                <a16:creationId xmlns:a16="http://schemas.microsoft.com/office/drawing/2014/main" id="{185BF6BA-4158-4835-B5E3-DB0FA88062EE}"/>
              </a:ext>
            </a:extLst>
          </p:cNvPr>
          <p:cNvSpPr/>
          <p:nvPr/>
        </p:nvSpPr>
        <p:spPr>
          <a:xfrm>
            <a:off x="3752353" y="3053980"/>
            <a:ext cx="1842450" cy="29031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Label Seismic Data</a:t>
            </a:r>
          </a:p>
        </p:txBody>
      </p:sp>
      <p:sp>
        <p:nvSpPr>
          <p:cNvPr id="10" name="Rectangle 9">
            <a:extLst>
              <a:ext uri="{FF2B5EF4-FFF2-40B4-BE49-F238E27FC236}">
                <a16:creationId xmlns:a16="http://schemas.microsoft.com/office/drawing/2014/main" id="{408A1EFC-E975-495F-A72E-21D487084413}"/>
              </a:ext>
            </a:extLst>
          </p:cNvPr>
          <p:cNvSpPr/>
          <p:nvPr/>
        </p:nvSpPr>
        <p:spPr>
          <a:xfrm>
            <a:off x="1199228" y="1797561"/>
            <a:ext cx="1681911"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22" name="Rectangle 21">
            <a:extLst>
              <a:ext uri="{FF2B5EF4-FFF2-40B4-BE49-F238E27FC236}">
                <a16:creationId xmlns:a16="http://schemas.microsoft.com/office/drawing/2014/main" id="{A611881F-EEA9-4B13-AA19-97CCFCE42AB7}"/>
              </a:ext>
            </a:extLst>
          </p:cNvPr>
          <p:cNvSpPr/>
          <p:nvPr/>
        </p:nvSpPr>
        <p:spPr>
          <a:xfrm>
            <a:off x="3831690" y="1790878"/>
            <a:ext cx="1681911"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30" name="Rectangle 29">
            <a:extLst>
              <a:ext uri="{FF2B5EF4-FFF2-40B4-BE49-F238E27FC236}">
                <a16:creationId xmlns:a16="http://schemas.microsoft.com/office/drawing/2014/main" id="{02ACD6C4-9620-4706-9FC7-3FA0E1C37A43}"/>
              </a:ext>
            </a:extLst>
          </p:cNvPr>
          <p:cNvSpPr/>
          <p:nvPr/>
        </p:nvSpPr>
        <p:spPr>
          <a:xfrm>
            <a:off x="8949985" y="1729039"/>
            <a:ext cx="1683664" cy="1212310"/>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37" name="Rectangle 36">
            <a:extLst>
              <a:ext uri="{FF2B5EF4-FFF2-40B4-BE49-F238E27FC236}">
                <a16:creationId xmlns:a16="http://schemas.microsoft.com/office/drawing/2014/main" id="{436660A9-5265-480E-9237-2D864333C44E}"/>
              </a:ext>
            </a:extLst>
          </p:cNvPr>
          <p:cNvSpPr/>
          <p:nvPr/>
        </p:nvSpPr>
        <p:spPr>
          <a:xfrm>
            <a:off x="6419719" y="1765453"/>
            <a:ext cx="1681911"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pic>
        <p:nvPicPr>
          <p:cNvPr id="29" name="Picture 28">
            <a:extLst>
              <a:ext uri="{FF2B5EF4-FFF2-40B4-BE49-F238E27FC236}">
                <a16:creationId xmlns:a16="http://schemas.microsoft.com/office/drawing/2014/main" id="{84AC27AC-BD07-4765-B515-B8994493A8CE}"/>
              </a:ext>
            </a:extLst>
          </p:cNvPr>
          <p:cNvPicPr>
            <a:picLocks noChangeAspect="1"/>
          </p:cNvPicPr>
          <p:nvPr/>
        </p:nvPicPr>
        <p:blipFill>
          <a:blip r:embed="rId3"/>
          <a:stretch>
            <a:fillRect/>
          </a:stretch>
        </p:blipFill>
        <p:spPr>
          <a:xfrm>
            <a:off x="6652848" y="1832405"/>
            <a:ext cx="1250960" cy="1031078"/>
          </a:xfrm>
          <a:prstGeom prst="rect">
            <a:avLst/>
          </a:prstGeom>
        </p:spPr>
      </p:pic>
      <p:sp>
        <p:nvSpPr>
          <p:cNvPr id="47" name="Arrow: Right 46">
            <a:extLst>
              <a:ext uri="{FF2B5EF4-FFF2-40B4-BE49-F238E27FC236}">
                <a16:creationId xmlns:a16="http://schemas.microsoft.com/office/drawing/2014/main" id="{6CA0795F-C5CF-4159-B7CD-862FE2065A0B}"/>
              </a:ext>
            </a:extLst>
          </p:cNvPr>
          <p:cNvSpPr/>
          <p:nvPr/>
        </p:nvSpPr>
        <p:spPr>
          <a:xfrm>
            <a:off x="2929964" y="2071169"/>
            <a:ext cx="881730" cy="42153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57" name="Rectangle 56">
            <a:extLst>
              <a:ext uri="{FF2B5EF4-FFF2-40B4-BE49-F238E27FC236}">
                <a16:creationId xmlns:a16="http://schemas.microsoft.com/office/drawing/2014/main" id="{41DD7CE5-A8FA-4A1D-B499-E197CE86C08C}"/>
              </a:ext>
            </a:extLst>
          </p:cNvPr>
          <p:cNvSpPr/>
          <p:nvPr/>
        </p:nvSpPr>
        <p:spPr>
          <a:xfrm>
            <a:off x="3639198" y="3889833"/>
            <a:ext cx="1662379"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cxnSp>
        <p:nvCxnSpPr>
          <p:cNvPr id="68" name="Straight Connector 67">
            <a:extLst>
              <a:ext uri="{FF2B5EF4-FFF2-40B4-BE49-F238E27FC236}">
                <a16:creationId xmlns:a16="http://schemas.microsoft.com/office/drawing/2014/main" id="{0470D953-D961-4A23-BE0E-E7C31E3286BB}"/>
              </a:ext>
            </a:extLst>
          </p:cNvPr>
          <p:cNvCxnSpPr/>
          <p:nvPr/>
        </p:nvCxnSpPr>
        <p:spPr>
          <a:xfrm>
            <a:off x="-3058" y="3557112"/>
            <a:ext cx="109728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
        <p:nvSpPr>
          <p:cNvPr id="46" name="Rounded Rectangle 42">
            <a:extLst>
              <a:ext uri="{FF2B5EF4-FFF2-40B4-BE49-F238E27FC236}">
                <a16:creationId xmlns:a16="http://schemas.microsoft.com/office/drawing/2014/main" id="{1D2D9FC6-4E7E-4BBD-BEFF-60F938B4D3D6}"/>
              </a:ext>
            </a:extLst>
          </p:cNvPr>
          <p:cNvSpPr/>
          <p:nvPr/>
        </p:nvSpPr>
        <p:spPr>
          <a:xfrm>
            <a:off x="6506693" y="3018069"/>
            <a:ext cx="1546706" cy="42042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Train Deep Networks using CNNs </a:t>
            </a:r>
          </a:p>
        </p:txBody>
      </p:sp>
      <p:sp>
        <p:nvSpPr>
          <p:cNvPr id="48" name="Rounded Rectangle 42">
            <a:extLst>
              <a:ext uri="{FF2B5EF4-FFF2-40B4-BE49-F238E27FC236}">
                <a16:creationId xmlns:a16="http://schemas.microsoft.com/office/drawing/2014/main" id="{8CCE1317-1339-40E2-B07E-7C6C3E3200A0}"/>
              </a:ext>
            </a:extLst>
          </p:cNvPr>
          <p:cNvSpPr/>
          <p:nvPr/>
        </p:nvSpPr>
        <p:spPr>
          <a:xfrm>
            <a:off x="9174891" y="3018069"/>
            <a:ext cx="1343307" cy="266614"/>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b="1" kern="0" dirty="0">
                <a:solidFill>
                  <a:srgbClr val="002060"/>
                </a:solidFill>
                <a:latin typeface="Arial"/>
                <a:ea typeface="+mn-ea"/>
                <a:cs typeface="Arial" pitchFamily="34" charset="0"/>
              </a:rPr>
              <a:t>Train Network</a:t>
            </a:r>
          </a:p>
        </p:txBody>
      </p:sp>
      <p:grpSp>
        <p:nvGrpSpPr>
          <p:cNvPr id="3" name="Group 2">
            <a:extLst>
              <a:ext uri="{FF2B5EF4-FFF2-40B4-BE49-F238E27FC236}">
                <a16:creationId xmlns:a16="http://schemas.microsoft.com/office/drawing/2014/main" id="{68D419CF-DBB6-4A73-AE1B-646CDF30D462}"/>
              </a:ext>
            </a:extLst>
          </p:cNvPr>
          <p:cNvGrpSpPr/>
          <p:nvPr/>
        </p:nvGrpSpPr>
        <p:grpSpPr>
          <a:xfrm>
            <a:off x="8982815" y="1739876"/>
            <a:ext cx="1625221" cy="1146047"/>
            <a:chOff x="9325164" y="1439930"/>
            <a:chExt cx="1784830" cy="1273385"/>
          </a:xfrm>
        </p:grpSpPr>
        <p:pic>
          <p:nvPicPr>
            <p:cNvPr id="45" name="Picture 44">
              <a:extLst>
                <a:ext uri="{FF2B5EF4-FFF2-40B4-BE49-F238E27FC236}">
                  <a16:creationId xmlns:a16="http://schemas.microsoft.com/office/drawing/2014/main" id="{C3BF9C54-EDC1-4ECC-96A8-0A06F5D08B10}"/>
                </a:ext>
              </a:extLst>
            </p:cNvPr>
            <p:cNvPicPr>
              <a:picLocks noChangeAspect="1"/>
            </p:cNvPicPr>
            <p:nvPr/>
          </p:nvPicPr>
          <p:blipFill>
            <a:blip r:embed="rId4"/>
            <a:stretch>
              <a:fillRect/>
            </a:stretch>
          </p:blipFill>
          <p:spPr>
            <a:xfrm>
              <a:off x="9325164" y="1439930"/>
              <a:ext cx="1784830" cy="1273385"/>
            </a:xfrm>
            <a:prstGeom prst="rect">
              <a:avLst/>
            </a:prstGeom>
          </p:spPr>
        </p:pic>
        <p:pic>
          <p:nvPicPr>
            <p:cNvPr id="49" name="Picture 48">
              <a:extLst>
                <a:ext uri="{FF2B5EF4-FFF2-40B4-BE49-F238E27FC236}">
                  <a16:creationId xmlns:a16="http://schemas.microsoft.com/office/drawing/2014/main" id="{D18B3588-0765-4F2B-A3F8-E989F32EA6F6}"/>
                </a:ext>
              </a:extLst>
            </p:cNvPr>
            <p:cNvPicPr>
              <a:picLocks noChangeAspect="1"/>
            </p:cNvPicPr>
            <p:nvPr/>
          </p:nvPicPr>
          <p:blipFill>
            <a:blip r:embed="rId3"/>
            <a:stretch>
              <a:fillRect/>
            </a:stretch>
          </p:blipFill>
          <p:spPr>
            <a:xfrm>
              <a:off x="10245653" y="2012956"/>
              <a:ext cx="807859" cy="673685"/>
            </a:xfrm>
            <a:prstGeom prst="rect">
              <a:avLst/>
            </a:prstGeom>
          </p:spPr>
        </p:pic>
      </p:grpSp>
      <p:sp>
        <p:nvSpPr>
          <p:cNvPr id="50" name="Arrow: Right 49">
            <a:extLst>
              <a:ext uri="{FF2B5EF4-FFF2-40B4-BE49-F238E27FC236}">
                <a16:creationId xmlns:a16="http://schemas.microsoft.com/office/drawing/2014/main" id="{9227B4E1-0B28-4B4A-AFC8-B49F97492F46}"/>
              </a:ext>
            </a:extLst>
          </p:cNvPr>
          <p:cNvSpPr/>
          <p:nvPr/>
        </p:nvSpPr>
        <p:spPr>
          <a:xfrm>
            <a:off x="5538534" y="2116764"/>
            <a:ext cx="891538" cy="42153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55" name="Arrow: Right 54">
            <a:extLst>
              <a:ext uri="{FF2B5EF4-FFF2-40B4-BE49-F238E27FC236}">
                <a16:creationId xmlns:a16="http://schemas.microsoft.com/office/drawing/2014/main" id="{8B602CEB-741A-4A2D-A39C-84A26ADED873}"/>
              </a:ext>
            </a:extLst>
          </p:cNvPr>
          <p:cNvSpPr/>
          <p:nvPr/>
        </p:nvSpPr>
        <p:spPr>
          <a:xfrm>
            <a:off x="8185378" y="2115798"/>
            <a:ext cx="748588" cy="42153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64" name="Arrow: Right 63">
            <a:extLst>
              <a:ext uri="{FF2B5EF4-FFF2-40B4-BE49-F238E27FC236}">
                <a16:creationId xmlns:a16="http://schemas.microsoft.com/office/drawing/2014/main" id="{C8CB485D-1290-40B6-8B0F-2760A10214B2}"/>
              </a:ext>
            </a:extLst>
          </p:cNvPr>
          <p:cNvSpPr/>
          <p:nvPr/>
        </p:nvSpPr>
        <p:spPr>
          <a:xfrm>
            <a:off x="3121356" y="4322759"/>
            <a:ext cx="444295"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66" name="Arrow: Right 65">
            <a:extLst>
              <a:ext uri="{FF2B5EF4-FFF2-40B4-BE49-F238E27FC236}">
                <a16:creationId xmlns:a16="http://schemas.microsoft.com/office/drawing/2014/main" id="{4B0CD425-3EC3-468F-9325-204529A8E325}"/>
              </a:ext>
            </a:extLst>
          </p:cNvPr>
          <p:cNvSpPr/>
          <p:nvPr/>
        </p:nvSpPr>
        <p:spPr>
          <a:xfrm>
            <a:off x="7798902" y="4292129"/>
            <a:ext cx="772955"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pic>
        <p:nvPicPr>
          <p:cNvPr id="53" name="Picture 52">
            <a:extLst>
              <a:ext uri="{FF2B5EF4-FFF2-40B4-BE49-F238E27FC236}">
                <a16:creationId xmlns:a16="http://schemas.microsoft.com/office/drawing/2014/main" id="{F8DE0F62-4784-4641-BFB8-52A718D61F20}"/>
              </a:ext>
            </a:extLst>
          </p:cNvPr>
          <p:cNvPicPr>
            <a:picLocks noChangeAspect="1"/>
          </p:cNvPicPr>
          <p:nvPr/>
        </p:nvPicPr>
        <p:blipFill rotWithShape="1">
          <a:blip r:embed="rId5"/>
          <a:srcRect l="10959" t="7226" r="19344" b="9674"/>
          <a:stretch/>
        </p:blipFill>
        <p:spPr>
          <a:xfrm>
            <a:off x="3889843" y="1851069"/>
            <a:ext cx="1170248" cy="1045716"/>
          </a:xfrm>
          <a:prstGeom prst="rect">
            <a:avLst/>
          </a:prstGeom>
        </p:spPr>
      </p:pic>
      <p:pic>
        <p:nvPicPr>
          <p:cNvPr id="56" name="Picture 55">
            <a:extLst>
              <a:ext uri="{FF2B5EF4-FFF2-40B4-BE49-F238E27FC236}">
                <a16:creationId xmlns:a16="http://schemas.microsoft.com/office/drawing/2014/main" id="{8554F09A-EF20-4D8E-978A-81484949155D}"/>
              </a:ext>
            </a:extLst>
          </p:cNvPr>
          <p:cNvPicPr>
            <a:picLocks noChangeAspect="1"/>
          </p:cNvPicPr>
          <p:nvPr/>
        </p:nvPicPr>
        <p:blipFill rotWithShape="1">
          <a:blip r:embed="rId5"/>
          <a:srcRect l="10959" t="7226" r="19344" b="9674"/>
          <a:stretch/>
        </p:blipFill>
        <p:spPr>
          <a:xfrm>
            <a:off x="4084549" y="1900901"/>
            <a:ext cx="1170248" cy="1045716"/>
          </a:xfrm>
          <a:prstGeom prst="rect">
            <a:avLst/>
          </a:prstGeom>
        </p:spPr>
      </p:pic>
      <p:pic>
        <p:nvPicPr>
          <p:cNvPr id="67" name="Picture 66">
            <a:extLst>
              <a:ext uri="{FF2B5EF4-FFF2-40B4-BE49-F238E27FC236}">
                <a16:creationId xmlns:a16="http://schemas.microsoft.com/office/drawing/2014/main" id="{F4F92BD5-3DA2-40DF-A708-9C9D3BA5DE10}"/>
              </a:ext>
            </a:extLst>
          </p:cNvPr>
          <p:cNvPicPr>
            <a:picLocks noChangeAspect="1"/>
          </p:cNvPicPr>
          <p:nvPr/>
        </p:nvPicPr>
        <p:blipFill rotWithShape="1">
          <a:blip r:embed="rId5"/>
          <a:srcRect l="10959" t="7226" r="19344" b="9674"/>
          <a:stretch/>
        </p:blipFill>
        <p:spPr>
          <a:xfrm>
            <a:off x="4309394" y="1930838"/>
            <a:ext cx="1170248" cy="1045716"/>
          </a:xfrm>
          <a:prstGeom prst="rect">
            <a:avLst/>
          </a:prstGeom>
        </p:spPr>
      </p:pic>
      <p:pic>
        <p:nvPicPr>
          <p:cNvPr id="69" name="Picture 68">
            <a:extLst>
              <a:ext uri="{FF2B5EF4-FFF2-40B4-BE49-F238E27FC236}">
                <a16:creationId xmlns:a16="http://schemas.microsoft.com/office/drawing/2014/main" id="{E4EF7A68-4F29-4529-B20F-E3E501E20882}"/>
              </a:ext>
            </a:extLst>
          </p:cNvPr>
          <p:cNvPicPr>
            <a:picLocks noChangeAspect="1"/>
          </p:cNvPicPr>
          <p:nvPr/>
        </p:nvPicPr>
        <p:blipFill rotWithShape="1">
          <a:blip r:embed="rId6"/>
          <a:srcRect l="12082" t="6744" r="7366" b="9629"/>
          <a:stretch/>
        </p:blipFill>
        <p:spPr>
          <a:xfrm>
            <a:off x="1264921" y="1841478"/>
            <a:ext cx="1104611" cy="846131"/>
          </a:xfrm>
          <a:prstGeom prst="rect">
            <a:avLst/>
          </a:prstGeom>
        </p:spPr>
      </p:pic>
      <p:pic>
        <p:nvPicPr>
          <p:cNvPr id="71" name="Picture 70">
            <a:extLst>
              <a:ext uri="{FF2B5EF4-FFF2-40B4-BE49-F238E27FC236}">
                <a16:creationId xmlns:a16="http://schemas.microsoft.com/office/drawing/2014/main" id="{658C91EC-4493-41A9-ACDF-380782C37A86}"/>
              </a:ext>
            </a:extLst>
          </p:cNvPr>
          <p:cNvPicPr>
            <a:picLocks noChangeAspect="1"/>
          </p:cNvPicPr>
          <p:nvPr/>
        </p:nvPicPr>
        <p:blipFill rotWithShape="1">
          <a:blip r:embed="rId6"/>
          <a:srcRect l="12082" t="6744" r="7366" b="9629"/>
          <a:stretch/>
        </p:blipFill>
        <p:spPr>
          <a:xfrm>
            <a:off x="1402081" y="1978638"/>
            <a:ext cx="1104611" cy="846131"/>
          </a:xfrm>
          <a:prstGeom prst="rect">
            <a:avLst/>
          </a:prstGeom>
        </p:spPr>
      </p:pic>
      <p:pic>
        <p:nvPicPr>
          <p:cNvPr id="72" name="Picture 71">
            <a:extLst>
              <a:ext uri="{FF2B5EF4-FFF2-40B4-BE49-F238E27FC236}">
                <a16:creationId xmlns:a16="http://schemas.microsoft.com/office/drawing/2014/main" id="{01B49528-C564-4AA8-8B22-576FC1A22C41}"/>
              </a:ext>
            </a:extLst>
          </p:cNvPr>
          <p:cNvPicPr>
            <a:picLocks noChangeAspect="1"/>
          </p:cNvPicPr>
          <p:nvPr/>
        </p:nvPicPr>
        <p:blipFill rotWithShape="1">
          <a:blip r:embed="rId6"/>
          <a:srcRect l="12082" t="6744" r="7366" b="9629"/>
          <a:stretch/>
        </p:blipFill>
        <p:spPr>
          <a:xfrm>
            <a:off x="1539241" y="2115798"/>
            <a:ext cx="1104611" cy="846131"/>
          </a:xfrm>
          <a:prstGeom prst="rect">
            <a:avLst/>
          </a:prstGeom>
        </p:spPr>
      </p:pic>
      <p:pic>
        <p:nvPicPr>
          <p:cNvPr id="73" name="Picture 72">
            <a:extLst>
              <a:ext uri="{FF2B5EF4-FFF2-40B4-BE49-F238E27FC236}">
                <a16:creationId xmlns:a16="http://schemas.microsoft.com/office/drawing/2014/main" id="{B15561D2-6042-4BEA-AAF6-1DEB77941CF3}"/>
              </a:ext>
            </a:extLst>
          </p:cNvPr>
          <p:cNvPicPr>
            <a:picLocks noChangeAspect="1"/>
          </p:cNvPicPr>
          <p:nvPr/>
        </p:nvPicPr>
        <p:blipFill rotWithShape="1">
          <a:blip r:embed="rId6"/>
          <a:srcRect l="12082" t="6744" r="7366" b="9629"/>
          <a:stretch/>
        </p:blipFill>
        <p:spPr>
          <a:xfrm>
            <a:off x="3665575" y="3929339"/>
            <a:ext cx="1091783" cy="846131"/>
          </a:xfrm>
          <a:prstGeom prst="rect">
            <a:avLst/>
          </a:prstGeom>
        </p:spPr>
      </p:pic>
      <p:pic>
        <p:nvPicPr>
          <p:cNvPr id="74" name="Picture 73">
            <a:extLst>
              <a:ext uri="{FF2B5EF4-FFF2-40B4-BE49-F238E27FC236}">
                <a16:creationId xmlns:a16="http://schemas.microsoft.com/office/drawing/2014/main" id="{04E15738-6ABA-4530-BDBD-E1AD67DD2797}"/>
              </a:ext>
            </a:extLst>
          </p:cNvPr>
          <p:cNvPicPr>
            <a:picLocks noChangeAspect="1"/>
          </p:cNvPicPr>
          <p:nvPr/>
        </p:nvPicPr>
        <p:blipFill rotWithShape="1">
          <a:blip r:embed="rId6"/>
          <a:srcRect l="12082" t="6744" r="7366" b="9629"/>
          <a:stretch/>
        </p:blipFill>
        <p:spPr>
          <a:xfrm>
            <a:off x="3802735" y="4066499"/>
            <a:ext cx="1091783" cy="846131"/>
          </a:xfrm>
          <a:prstGeom prst="rect">
            <a:avLst/>
          </a:prstGeom>
        </p:spPr>
      </p:pic>
      <p:pic>
        <p:nvPicPr>
          <p:cNvPr id="75" name="Picture 74">
            <a:extLst>
              <a:ext uri="{FF2B5EF4-FFF2-40B4-BE49-F238E27FC236}">
                <a16:creationId xmlns:a16="http://schemas.microsoft.com/office/drawing/2014/main" id="{810CDB56-9844-4718-87E7-94A36568B264}"/>
              </a:ext>
            </a:extLst>
          </p:cNvPr>
          <p:cNvPicPr>
            <a:picLocks noChangeAspect="1"/>
          </p:cNvPicPr>
          <p:nvPr/>
        </p:nvPicPr>
        <p:blipFill rotWithShape="1">
          <a:blip r:embed="rId6"/>
          <a:srcRect l="12082" t="6744" r="7366" b="9629"/>
          <a:stretch/>
        </p:blipFill>
        <p:spPr>
          <a:xfrm>
            <a:off x="3939895" y="4203659"/>
            <a:ext cx="1091783" cy="846131"/>
          </a:xfrm>
          <a:prstGeom prst="rect">
            <a:avLst/>
          </a:prstGeom>
        </p:spPr>
      </p:pic>
      <p:sp>
        <p:nvSpPr>
          <p:cNvPr id="58" name="TextBox 57">
            <a:extLst>
              <a:ext uri="{FF2B5EF4-FFF2-40B4-BE49-F238E27FC236}">
                <a16:creationId xmlns:a16="http://schemas.microsoft.com/office/drawing/2014/main" id="{27860D74-8673-4367-B537-D02C5A94C811}"/>
              </a:ext>
            </a:extLst>
          </p:cNvPr>
          <p:cNvSpPr txBox="1"/>
          <p:nvPr/>
        </p:nvSpPr>
        <p:spPr>
          <a:xfrm>
            <a:off x="18924" y="3587090"/>
            <a:ext cx="1657677" cy="646331"/>
          </a:xfrm>
          <a:prstGeom prst="rect">
            <a:avLst/>
          </a:prstGeom>
          <a:noFill/>
        </p:spPr>
        <p:txBody>
          <a:bodyPr wrap="square" rtlCol="0">
            <a:spAutoFit/>
          </a:bodyPr>
          <a:lstStyle/>
          <a:p>
            <a:pPr defTabSz="822960" fontAlgn="auto">
              <a:spcBef>
                <a:spcPts val="0"/>
              </a:spcBef>
              <a:spcAft>
                <a:spcPts val="0"/>
              </a:spcAft>
            </a:pPr>
            <a:r>
              <a:rPr lang="en-US" b="1" dirty="0">
                <a:solidFill>
                  <a:srgbClr val="006EB8">
                    <a:lumMod val="75000"/>
                  </a:srgbClr>
                </a:solidFill>
                <a:latin typeface="Arial" pitchFamily="34" charset="0"/>
                <a:ea typeface="+mn-ea"/>
                <a:cs typeface="Arial" pitchFamily="34" charset="0"/>
              </a:rPr>
              <a:t>Deployed model  : </a:t>
            </a:r>
          </a:p>
        </p:txBody>
      </p:sp>
      <p:sp>
        <p:nvSpPr>
          <p:cNvPr id="59" name="TextBox 58">
            <a:extLst>
              <a:ext uri="{FF2B5EF4-FFF2-40B4-BE49-F238E27FC236}">
                <a16:creationId xmlns:a16="http://schemas.microsoft.com/office/drawing/2014/main" id="{0D9AEE30-55D8-426E-BBE4-0D54BAFF3FC7}"/>
              </a:ext>
            </a:extLst>
          </p:cNvPr>
          <p:cNvSpPr txBox="1"/>
          <p:nvPr/>
        </p:nvSpPr>
        <p:spPr>
          <a:xfrm>
            <a:off x="-18795" y="1745622"/>
            <a:ext cx="1578208" cy="369332"/>
          </a:xfrm>
          <a:prstGeom prst="rect">
            <a:avLst/>
          </a:prstGeom>
          <a:noFill/>
        </p:spPr>
        <p:txBody>
          <a:bodyPr wrap="square" rtlCol="0">
            <a:spAutoFit/>
          </a:bodyPr>
          <a:lstStyle/>
          <a:p>
            <a:pPr defTabSz="822960" fontAlgn="auto">
              <a:spcBef>
                <a:spcPts val="0"/>
              </a:spcBef>
              <a:spcAft>
                <a:spcPts val="0"/>
              </a:spcAft>
            </a:pPr>
            <a:r>
              <a:rPr lang="en-US" b="1" dirty="0">
                <a:solidFill>
                  <a:srgbClr val="006EB8">
                    <a:lumMod val="75000"/>
                  </a:srgbClr>
                </a:solidFill>
                <a:latin typeface="Arial" pitchFamily="34" charset="0"/>
                <a:ea typeface="+mn-ea"/>
                <a:cs typeface="Arial" pitchFamily="34" charset="0"/>
              </a:rPr>
              <a:t>Training : </a:t>
            </a:r>
          </a:p>
        </p:txBody>
      </p:sp>
      <p:sp>
        <p:nvSpPr>
          <p:cNvPr id="61" name="Rectangle 60">
            <a:extLst>
              <a:ext uri="{FF2B5EF4-FFF2-40B4-BE49-F238E27FC236}">
                <a16:creationId xmlns:a16="http://schemas.microsoft.com/office/drawing/2014/main" id="{48F1988E-7167-410A-A594-F017906566D7}"/>
              </a:ext>
            </a:extLst>
          </p:cNvPr>
          <p:cNvSpPr/>
          <p:nvPr/>
        </p:nvSpPr>
        <p:spPr>
          <a:xfrm>
            <a:off x="6240206" y="3905638"/>
            <a:ext cx="1664112" cy="1212310"/>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70" name="Rounded Rectangle 20">
            <a:extLst>
              <a:ext uri="{FF2B5EF4-FFF2-40B4-BE49-F238E27FC236}">
                <a16:creationId xmlns:a16="http://schemas.microsoft.com/office/drawing/2014/main" id="{B75A5C7C-FCDB-4915-82EC-F2D9A405C848}"/>
              </a:ext>
            </a:extLst>
          </p:cNvPr>
          <p:cNvSpPr/>
          <p:nvPr/>
        </p:nvSpPr>
        <p:spPr>
          <a:xfrm>
            <a:off x="1436452" y="5535258"/>
            <a:ext cx="1035869"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New Data</a:t>
            </a:r>
            <a:endParaRPr lang="en-US" sz="1260" kern="0" dirty="0">
              <a:solidFill>
                <a:srgbClr val="002060"/>
              </a:solidFill>
              <a:latin typeface="Arial"/>
              <a:ea typeface="+mn-ea"/>
              <a:cs typeface="Arial" pitchFamily="34" charset="0"/>
            </a:endParaRPr>
          </a:p>
        </p:txBody>
      </p:sp>
      <p:sp>
        <p:nvSpPr>
          <p:cNvPr id="79" name="Rounded Rectangle 20">
            <a:extLst>
              <a:ext uri="{FF2B5EF4-FFF2-40B4-BE49-F238E27FC236}">
                <a16:creationId xmlns:a16="http://schemas.microsoft.com/office/drawing/2014/main" id="{67C9D9A0-64C3-4151-89A7-7F3E0E5DA3C9}"/>
              </a:ext>
            </a:extLst>
          </p:cNvPr>
          <p:cNvSpPr/>
          <p:nvPr/>
        </p:nvSpPr>
        <p:spPr>
          <a:xfrm>
            <a:off x="6449329" y="5216198"/>
            <a:ext cx="1330529"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Trained Model</a:t>
            </a:r>
            <a:endParaRPr lang="en-US" sz="1260" kern="0" dirty="0">
              <a:solidFill>
                <a:srgbClr val="002060"/>
              </a:solidFill>
              <a:latin typeface="Arial"/>
              <a:ea typeface="+mn-ea"/>
              <a:cs typeface="Arial" pitchFamily="34" charset="0"/>
            </a:endParaRPr>
          </a:p>
        </p:txBody>
      </p:sp>
      <p:sp>
        <p:nvSpPr>
          <p:cNvPr id="81" name="Arrow: Right 80">
            <a:extLst>
              <a:ext uri="{FF2B5EF4-FFF2-40B4-BE49-F238E27FC236}">
                <a16:creationId xmlns:a16="http://schemas.microsoft.com/office/drawing/2014/main" id="{99666E20-44CF-4ABB-BEAE-CF8B58CDC79C}"/>
              </a:ext>
            </a:extLst>
          </p:cNvPr>
          <p:cNvSpPr/>
          <p:nvPr/>
        </p:nvSpPr>
        <p:spPr>
          <a:xfrm>
            <a:off x="5394611" y="4295433"/>
            <a:ext cx="772955"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82" name="Rounded Rectangle 20">
            <a:extLst>
              <a:ext uri="{FF2B5EF4-FFF2-40B4-BE49-F238E27FC236}">
                <a16:creationId xmlns:a16="http://schemas.microsoft.com/office/drawing/2014/main" id="{8F948C7D-34F8-45E1-8FCB-47506A98F70C}"/>
              </a:ext>
            </a:extLst>
          </p:cNvPr>
          <p:cNvSpPr/>
          <p:nvPr/>
        </p:nvSpPr>
        <p:spPr>
          <a:xfrm>
            <a:off x="8695277" y="5505460"/>
            <a:ext cx="1912759" cy="312280"/>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Semantic Segmented Data</a:t>
            </a:r>
            <a:endParaRPr lang="en-US" sz="1260" kern="0" dirty="0">
              <a:solidFill>
                <a:srgbClr val="002060"/>
              </a:solidFill>
              <a:latin typeface="Arial"/>
              <a:ea typeface="+mn-ea"/>
              <a:cs typeface="Arial" pitchFamily="34" charset="0"/>
            </a:endParaRPr>
          </a:p>
        </p:txBody>
      </p:sp>
      <p:pic>
        <p:nvPicPr>
          <p:cNvPr id="83" name="Picture 82">
            <a:extLst>
              <a:ext uri="{FF2B5EF4-FFF2-40B4-BE49-F238E27FC236}">
                <a16:creationId xmlns:a16="http://schemas.microsoft.com/office/drawing/2014/main" id="{DB398A8B-DB09-48EA-9546-37A981B8EDA9}"/>
              </a:ext>
            </a:extLst>
          </p:cNvPr>
          <p:cNvPicPr>
            <a:picLocks noChangeAspect="1"/>
          </p:cNvPicPr>
          <p:nvPr/>
        </p:nvPicPr>
        <p:blipFill>
          <a:blip r:embed="rId3"/>
          <a:stretch>
            <a:fillRect/>
          </a:stretch>
        </p:blipFill>
        <p:spPr>
          <a:xfrm>
            <a:off x="6449329" y="4022513"/>
            <a:ext cx="1236433" cy="1031078"/>
          </a:xfrm>
          <a:prstGeom prst="rect">
            <a:avLst/>
          </a:prstGeom>
        </p:spPr>
      </p:pic>
      <p:pic>
        <p:nvPicPr>
          <p:cNvPr id="85" name="Picture 84">
            <a:extLst>
              <a:ext uri="{FF2B5EF4-FFF2-40B4-BE49-F238E27FC236}">
                <a16:creationId xmlns:a16="http://schemas.microsoft.com/office/drawing/2014/main" id="{60774856-67DA-44DD-A4FD-1376BAECF9CB}"/>
              </a:ext>
            </a:extLst>
          </p:cNvPr>
          <p:cNvPicPr>
            <a:picLocks noChangeAspect="1"/>
          </p:cNvPicPr>
          <p:nvPr/>
        </p:nvPicPr>
        <p:blipFill>
          <a:blip r:embed="rId7"/>
          <a:stretch>
            <a:fillRect/>
          </a:stretch>
        </p:blipFill>
        <p:spPr>
          <a:xfrm>
            <a:off x="998705" y="3908178"/>
            <a:ext cx="2059878" cy="1610972"/>
          </a:xfrm>
          <a:prstGeom prst="rect">
            <a:avLst/>
          </a:prstGeom>
        </p:spPr>
      </p:pic>
      <p:sp>
        <p:nvSpPr>
          <p:cNvPr id="86" name="Rounded Rectangle 20">
            <a:extLst>
              <a:ext uri="{FF2B5EF4-FFF2-40B4-BE49-F238E27FC236}">
                <a16:creationId xmlns:a16="http://schemas.microsoft.com/office/drawing/2014/main" id="{79FCECB7-68D9-49E8-9B1A-3C4180CFA9AA}"/>
              </a:ext>
            </a:extLst>
          </p:cNvPr>
          <p:cNvSpPr/>
          <p:nvPr/>
        </p:nvSpPr>
        <p:spPr>
          <a:xfrm>
            <a:off x="3239836" y="5177402"/>
            <a:ext cx="2567273"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b="1" kern="0" dirty="0">
                <a:solidFill>
                  <a:srgbClr val="002060"/>
                </a:solidFill>
                <a:latin typeface="Arial"/>
                <a:ea typeface="+mn-ea"/>
                <a:cs typeface="Arial" pitchFamily="34" charset="0"/>
              </a:rPr>
              <a:t>Signal Preprocessing with wavelets  </a:t>
            </a:r>
            <a:endParaRPr lang="en-US" sz="1260" b="1" kern="0" dirty="0">
              <a:solidFill>
                <a:srgbClr val="002060"/>
              </a:solidFill>
              <a:latin typeface="Arial"/>
              <a:ea typeface="+mn-ea"/>
              <a:cs typeface="Arial" pitchFamily="34" charset="0"/>
            </a:endParaRPr>
          </a:p>
        </p:txBody>
      </p:sp>
      <p:pic>
        <p:nvPicPr>
          <p:cNvPr id="12" name="Picture 11">
            <a:extLst>
              <a:ext uri="{FF2B5EF4-FFF2-40B4-BE49-F238E27FC236}">
                <a16:creationId xmlns:a16="http://schemas.microsoft.com/office/drawing/2014/main" id="{50013E9E-178F-4B4F-934D-68ABB40B6694}"/>
              </a:ext>
            </a:extLst>
          </p:cNvPr>
          <p:cNvPicPr>
            <a:picLocks noChangeAspect="1"/>
          </p:cNvPicPr>
          <p:nvPr/>
        </p:nvPicPr>
        <p:blipFill>
          <a:blip r:embed="rId8"/>
          <a:stretch>
            <a:fillRect/>
          </a:stretch>
        </p:blipFill>
        <p:spPr>
          <a:xfrm>
            <a:off x="8575080" y="3866089"/>
            <a:ext cx="2044427" cy="1618731"/>
          </a:xfrm>
          <a:prstGeom prst="rect">
            <a:avLst/>
          </a:prstGeom>
        </p:spPr>
      </p:pic>
      <p:sp>
        <p:nvSpPr>
          <p:cNvPr id="87" name="TextBox 86">
            <a:extLst>
              <a:ext uri="{FF2B5EF4-FFF2-40B4-BE49-F238E27FC236}">
                <a16:creationId xmlns:a16="http://schemas.microsoft.com/office/drawing/2014/main" id="{458EF9C9-0C7D-40C1-BF51-1C789B36ACA2}"/>
              </a:ext>
            </a:extLst>
          </p:cNvPr>
          <p:cNvSpPr txBox="1"/>
          <p:nvPr/>
        </p:nvSpPr>
        <p:spPr>
          <a:xfrm>
            <a:off x="6481755" y="5859520"/>
            <a:ext cx="4612379" cy="369332"/>
          </a:xfrm>
          <a:prstGeom prst="rect">
            <a:avLst/>
          </a:prstGeom>
          <a:noFill/>
        </p:spPr>
        <p:txBody>
          <a:bodyPr wrap="square" rtlCol="0">
            <a:spAutoFit/>
          </a:bodyPr>
          <a:lstStyle/>
          <a:p>
            <a:pPr defTabSz="822960" fontAlgn="auto">
              <a:spcBef>
                <a:spcPts val="0"/>
              </a:spcBef>
              <a:spcAft>
                <a:spcPts val="0"/>
              </a:spcAft>
            </a:pPr>
            <a:r>
              <a:rPr lang="en-US" b="1" dirty="0">
                <a:solidFill>
                  <a:srgbClr val="008013">
                    <a:lumMod val="75000"/>
                  </a:srgbClr>
                </a:solidFill>
                <a:latin typeface="Arial" pitchFamily="34" charset="0"/>
                <a:ea typeface="+mn-ea"/>
                <a:cs typeface="Arial" pitchFamily="34" charset="0"/>
              </a:rPr>
              <a:t>Global accuracy of trained model ~ 95%</a:t>
            </a:r>
          </a:p>
        </p:txBody>
      </p:sp>
      <p:sp>
        <p:nvSpPr>
          <p:cNvPr id="4" name="Title 3">
            <a:extLst>
              <a:ext uri="{FF2B5EF4-FFF2-40B4-BE49-F238E27FC236}">
                <a16:creationId xmlns:a16="http://schemas.microsoft.com/office/drawing/2014/main" id="{CDD055CF-AA92-49AF-93EF-D7526B4E7A99}"/>
              </a:ext>
            </a:extLst>
          </p:cNvPr>
          <p:cNvSpPr>
            <a:spLocks noGrp="1"/>
          </p:cNvSpPr>
          <p:nvPr>
            <p:ph type="title"/>
          </p:nvPr>
        </p:nvSpPr>
        <p:spPr/>
        <p:txBody>
          <a:bodyPr/>
          <a:lstStyle/>
          <a:p>
            <a:r>
              <a:rPr lang="en-US" dirty="0"/>
              <a:t>Developing Artificial Intelligence algorithm for automated labeling </a:t>
            </a:r>
          </a:p>
        </p:txBody>
      </p:sp>
      <p:sp>
        <p:nvSpPr>
          <p:cNvPr id="8" name="Text Placeholder 7">
            <a:extLst>
              <a:ext uri="{FF2B5EF4-FFF2-40B4-BE49-F238E27FC236}">
                <a16:creationId xmlns:a16="http://schemas.microsoft.com/office/drawing/2014/main" id="{0E365D92-C653-480C-9EE8-7B2AC2A93B02}"/>
              </a:ext>
            </a:extLst>
          </p:cNvPr>
          <p:cNvSpPr>
            <a:spLocks noGrp="1"/>
          </p:cNvSpPr>
          <p:nvPr>
            <p:ph type="body" sz="quarter" idx="10"/>
          </p:nvPr>
        </p:nvSpPr>
        <p:spPr/>
        <p:txBody>
          <a:bodyPr/>
          <a:lstStyle/>
          <a:p>
            <a:r>
              <a:rPr lang="en-US" b="1" dirty="0">
                <a:solidFill>
                  <a:srgbClr val="008013">
                    <a:lumMod val="75000"/>
                  </a:srgbClr>
                </a:solidFill>
                <a:latin typeface="Arial" pitchFamily="34" charset="0"/>
                <a:ea typeface="+mn-ea"/>
                <a:cs typeface="Arial" pitchFamily="34" charset="0"/>
              </a:rPr>
              <a:t>New Wavelets based approach: AI model works </a:t>
            </a:r>
            <a:r>
              <a:rPr lang="en-US" b="1" dirty="0">
                <a:solidFill>
                  <a:srgbClr val="008013">
                    <a:lumMod val="75000"/>
                  </a:srgbClr>
                </a:solidFill>
                <a:latin typeface="Arial" pitchFamily="34" charset="0"/>
                <a:ea typeface="+mn-ea"/>
                <a:cs typeface="Arial" pitchFamily="34" charset="0"/>
                <a:sym typeface="Wingdings" panose="05000000000000000000" pitchFamily="2" charset="2"/>
              </a:rPr>
              <a:t> </a:t>
            </a:r>
            <a:endParaRPr lang="en-US" b="1" dirty="0">
              <a:solidFill>
                <a:srgbClr val="FF0000"/>
              </a:solidFill>
              <a:latin typeface="Arial" pitchFamily="34" charset="0"/>
              <a:ea typeface="+mn-ea"/>
              <a:cs typeface="Arial" pitchFamily="34" charset="0"/>
            </a:endParaRPr>
          </a:p>
          <a:p>
            <a:endParaRPr lang="en-US" dirty="0"/>
          </a:p>
        </p:txBody>
      </p:sp>
    </p:spTree>
    <p:extLst>
      <p:ext uri="{BB962C8B-B14F-4D97-AF65-F5344CB8AC3E}">
        <p14:creationId xmlns:p14="http://schemas.microsoft.com/office/powerpoint/2010/main" val="210470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4.62963E-7 -2.79835E-6 L -0.20703 0.38761 " pathEditMode="relative" rAng="0" ptsTypes="AA">
                                      <p:cBhvr>
                                        <p:cTn id="23" dur="2000" fill="hold"/>
                                        <p:tgtEl>
                                          <p:spTgt spid="3"/>
                                        </p:tgtEl>
                                        <p:attrNameLst>
                                          <p:attrName>ppt_x</p:attrName>
                                          <p:attrName>ppt_y</p:attrName>
                                        </p:attrNameLst>
                                      </p:cBhvr>
                                      <p:rCtr x="-10359" y="19367"/>
                                    </p:animMotion>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fade">
                                      <p:cBhvr>
                                        <p:cTn id="29" dur="500"/>
                                        <p:tgtEl>
                                          <p:spTgt spid="81"/>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55" grpId="0" animBg="1"/>
      <p:bldP spid="64" grpId="0" animBg="1"/>
      <p:bldP spid="66" grpId="0" animBg="1"/>
      <p:bldP spid="81" grpId="0" animBg="1"/>
      <p:bldP spid="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FC4577-2CDC-4ED2-A656-33EC50D19DA7}"/>
              </a:ext>
            </a:extLst>
          </p:cNvPr>
          <p:cNvPicPr>
            <a:picLocks noChangeAspect="1"/>
          </p:cNvPicPr>
          <p:nvPr/>
        </p:nvPicPr>
        <p:blipFill rotWithShape="1">
          <a:blip r:embed="rId2"/>
          <a:srcRect l="10960" t="7226" r="-1772" b="9674"/>
          <a:stretch/>
        </p:blipFill>
        <p:spPr>
          <a:xfrm>
            <a:off x="158733" y="853684"/>
            <a:ext cx="5633721" cy="3909060"/>
          </a:xfrm>
          <a:prstGeom prst="rect">
            <a:avLst/>
          </a:prstGeom>
        </p:spPr>
      </p:pic>
      <p:sp>
        <p:nvSpPr>
          <p:cNvPr id="2" name="Title 1">
            <a:extLst>
              <a:ext uri="{FF2B5EF4-FFF2-40B4-BE49-F238E27FC236}">
                <a16:creationId xmlns:a16="http://schemas.microsoft.com/office/drawing/2014/main" id="{EEE83124-B630-40FC-92E0-222A91373831}"/>
              </a:ext>
            </a:extLst>
          </p:cNvPr>
          <p:cNvSpPr>
            <a:spLocks noGrp="1"/>
          </p:cNvSpPr>
          <p:nvPr>
            <p:ph type="title"/>
          </p:nvPr>
        </p:nvSpPr>
        <p:spPr>
          <a:xfrm>
            <a:off x="417726" y="130593"/>
            <a:ext cx="9976104" cy="590931"/>
          </a:xfrm>
        </p:spPr>
        <p:txBody>
          <a:bodyPr/>
          <a:lstStyle/>
          <a:p>
            <a:r>
              <a:rPr lang="en-US" dirty="0"/>
              <a:t>Overall result </a:t>
            </a:r>
          </a:p>
        </p:txBody>
      </p:sp>
      <p:pic>
        <p:nvPicPr>
          <p:cNvPr id="8" name="Content Placeholder 7">
            <a:extLst>
              <a:ext uri="{FF2B5EF4-FFF2-40B4-BE49-F238E27FC236}">
                <a16:creationId xmlns:a16="http://schemas.microsoft.com/office/drawing/2014/main" id="{944EF570-46DB-4EDE-B20C-73E77EEC6760}"/>
              </a:ext>
            </a:extLst>
          </p:cNvPr>
          <p:cNvPicPr>
            <a:picLocks noGrp="1" noChangeAspect="1"/>
          </p:cNvPicPr>
          <p:nvPr>
            <p:ph idx="1"/>
          </p:nvPr>
        </p:nvPicPr>
        <p:blipFill>
          <a:blip r:embed="rId3"/>
          <a:stretch>
            <a:fillRect/>
          </a:stretch>
        </p:blipFill>
        <p:spPr>
          <a:xfrm>
            <a:off x="4979136" y="4480294"/>
            <a:ext cx="5993664" cy="1640917"/>
          </a:xfrm>
          <a:prstGeom prst="rect">
            <a:avLst/>
          </a:prstGeom>
        </p:spPr>
      </p:pic>
      <p:sp>
        <p:nvSpPr>
          <p:cNvPr id="7" name="Rounded Rectangle 20">
            <a:extLst>
              <a:ext uri="{FF2B5EF4-FFF2-40B4-BE49-F238E27FC236}">
                <a16:creationId xmlns:a16="http://schemas.microsoft.com/office/drawing/2014/main" id="{91773EFE-70FA-4970-A46A-12BD31512490}"/>
              </a:ext>
            </a:extLst>
          </p:cNvPr>
          <p:cNvSpPr/>
          <p:nvPr/>
        </p:nvSpPr>
        <p:spPr>
          <a:xfrm>
            <a:off x="1483242" y="5018256"/>
            <a:ext cx="2094614"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Semantic Segmented Data</a:t>
            </a:r>
            <a:endParaRPr lang="en-US" sz="1260" kern="0" dirty="0">
              <a:solidFill>
                <a:srgbClr val="002060"/>
              </a:solidFill>
              <a:latin typeface="Arial"/>
              <a:ea typeface="+mn-ea"/>
              <a:cs typeface="Arial" pitchFamily="34" charset="0"/>
            </a:endParaRPr>
          </a:p>
        </p:txBody>
      </p:sp>
      <p:pic>
        <p:nvPicPr>
          <p:cNvPr id="9" name="Picture 8">
            <a:extLst>
              <a:ext uri="{FF2B5EF4-FFF2-40B4-BE49-F238E27FC236}">
                <a16:creationId xmlns:a16="http://schemas.microsoft.com/office/drawing/2014/main" id="{D6CB01C5-DF55-4430-84DA-592484BF63C3}"/>
              </a:ext>
            </a:extLst>
          </p:cNvPr>
          <p:cNvPicPr>
            <a:picLocks noChangeAspect="1"/>
          </p:cNvPicPr>
          <p:nvPr/>
        </p:nvPicPr>
        <p:blipFill>
          <a:blip r:embed="rId4"/>
          <a:stretch>
            <a:fillRect/>
          </a:stretch>
        </p:blipFill>
        <p:spPr>
          <a:xfrm>
            <a:off x="5676459" y="475494"/>
            <a:ext cx="5452036" cy="3491926"/>
          </a:xfrm>
          <a:prstGeom prst="rect">
            <a:avLst/>
          </a:prstGeom>
        </p:spPr>
      </p:pic>
      <p:sp>
        <p:nvSpPr>
          <p:cNvPr id="3" name="TextBox 2">
            <a:extLst>
              <a:ext uri="{FF2B5EF4-FFF2-40B4-BE49-F238E27FC236}">
                <a16:creationId xmlns:a16="http://schemas.microsoft.com/office/drawing/2014/main" id="{FCCC0E54-5B49-48CC-93B9-B0CD3A07CF09}"/>
              </a:ext>
            </a:extLst>
          </p:cNvPr>
          <p:cNvSpPr txBox="1"/>
          <p:nvPr/>
        </p:nvSpPr>
        <p:spPr>
          <a:xfrm>
            <a:off x="5146593" y="5556817"/>
            <a:ext cx="4337649" cy="576350"/>
          </a:xfrm>
          <a:prstGeom prst="rect">
            <a:avLst/>
          </a:prstGeom>
          <a:noFill/>
          <a:ln w="38100">
            <a:solidFill>
              <a:srgbClr val="FF0000"/>
            </a:solidFill>
          </a:ln>
        </p:spPr>
        <p:txBody>
          <a:bodyPr wrap="square" rtlCol="0">
            <a:spAutoFit/>
          </a:bodyPr>
          <a:lstStyle/>
          <a:p>
            <a:pPr defTabSz="822960" fontAlgn="auto">
              <a:spcBef>
                <a:spcPts val="0"/>
              </a:spcBef>
              <a:spcAft>
                <a:spcPts val="0"/>
              </a:spcAft>
            </a:pPr>
            <a:endParaRPr lang="en-US" dirty="0">
              <a:solidFill>
                <a:srgbClr val="000000"/>
              </a:solidFill>
              <a:latin typeface="Arial" pitchFamily="34" charset="0"/>
              <a:ea typeface="+mn-ea"/>
              <a:cs typeface="Arial" pitchFamily="34" charset="0"/>
            </a:endParaRPr>
          </a:p>
        </p:txBody>
      </p:sp>
      <p:sp>
        <p:nvSpPr>
          <p:cNvPr id="4" name="TextBox 3">
            <a:extLst>
              <a:ext uri="{FF2B5EF4-FFF2-40B4-BE49-F238E27FC236}">
                <a16:creationId xmlns:a16="http://schemas.microsoft.com/office/drawing/2014/main" id="{D202AE86-73DF-4A37-9410-3932C71F43B5}"/>
              </a:ext>
            </a:extLst>
          </p:cNvPr>
          <p:cNvSpPr txBox="1"/>
          <p:nvPr/>
        </p:nvSpPr>
        <p:spPr>
          <a:xfrm>
            <a:off x="7200900" y="3950743"/>
            <a:ext cx="2903222" cy="286232"/>
          </a:xfrm>
          <a:prstGeom prst="rect">
            <a:avLst/>
          </a:prstGeom>
          <a:noFill/>
        </p:spPr>
        <p:txBody>
          <a:bodyPr wrap="square" rtlCol="0">
            <a:spAutoFit/>
          </a:bodyPr>
          <a:lstStyle/>
          <a:p>
            <a:pPr defTabSz="822960" fontAlgn="auto">
              <a:spcBef>
                <a:spcPts val="0"/>
              </a:spcBef>
              <a:spcAft>
                <a:spcPts val="0"/>
              </a:spcAft>
            </a:pPr>
            <a:r>
              <a:rPr lang="en-US" sz="1260" dirty="0">
                <a:solidFill>
                  <a:srgbClr val="95B3D7">
                    <a:lumMod val="75000"/>
                  </a:srgbClr>
                </a:solidFill>
                <a:latin typeface="Arial" pitchFamily="34" charset="0"/>
                <a:ea typeface="+mn-ea"/>
                <a:cs typeface="Arial" pitchFamily="34" charset="0"/>
              </a:rPr>
              <a:t>Confusion matrix plot for all pixels </a:t>
            </a:r>
          </a:p>
        </p:txBody>
      </p:sp>
    </p:spTree>
    <p:extLst>
      <p:ext uri="{BB962C8B-B14F-4D97-AF65-F5344CB8AC3E}">
        <p14:creationId xmlns:p14="http://schemas.microsoft.com/office/powerpoint/2010/main" val="379609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8F7C29-5BB0-4197-9CD5-F3DA604F79C3}"/>
              </a:ext>
            </a:extLst>
          </p:cNvPr>
          <p:cNvSpPr>
            <a:spLocks noGrp="1"/>
          </p:cNvSpPr>
          <p:nvPr>
            <p:ph idx="1"/>
          </p:nvPr>
        </p:nvSpPr>
        <p:spPr>
          <a:xfrm>
            <a:off x="405108" y="1628125"/>
            <a:ext cx="9948672" cy="3718925"/>
          </a:xfrm>
        </p:spPr>
        <p:txBody>
          <a:bodyPr/>
          <a:lstStyle/>
          <a:p>
            <a:r>
              <a:rPr lang="en-US" dirty="0"/>
              <a:t>Direct application of deep learning model is not useful for facies segmentation</a:t>
            </a:r>
          </a:p>
          <a:p>
            <a:r>
              <a:rPr lang="en-US" dirty="0"/>
              <a:t>Signal preprocessing is an important step to leverage the latest AI techniques for seismic interpretation, particularly at geologic boundaries</a:t>
            </a:r>
          </a:p>
          <a:p>
            <a:r>
              <a:rPr lang="en-US" dirty="0"/>
              <a:t>Overall SNR Improvement in signals : Multiresolution analysis decreases the dynamic range, helps uncover features in low SNR scenarios</a:t>
            </a:r>
          </a:p>
          <a:p>
            <a:r>
              <a:rPr lang="en-US" dirty="0"/>
              <a:t>Accuracy of 95% achieved</a:t>
            </a:r>
          </a:p>
          <a:p>
            <a:endParaRPr lang="en-US" dirty="0"/>
          </a:p>
          <a:p>
            <a:pPr marL="0" indent="0">
              <a:buNone/>
            </a:pPr>
            <a:endParaRPr lang="en-US" dirty="0"/>
          </a:p>
          <a:p>
            <a:endParaRPr lang="en-US" dirty="0"/>
          </a:p>
        </p:txBody>
      </p:sp>
      <p:pic>
        <p:nvPicPr>
          <p:cNvPr id="4" name="Content Placeholder 77">
            <a:extLst>
              <a:ext uri="{FF2B5EF4-FFF2-40B4-BE49-F238E27FC236}">
                <a16:creationId xmlns:a16="http://schemas.microsoft.com/office/drawing/2014/main" id="{0EF6792F-CF15-4338-84A4-47D74D0CDED1}"/>
              </a:ext>
            </a:extLst>
          </p:cNvPr>
          <p:cNvPicPr>
            <a:picLocks noChangeAspect="1"/>
          </p:cNvPicPr>
          <p:nvPr/>
        </p:nvPicPr>
        <p:blipFill>
          <a:blip r:embed="rId2"/>
          <a:stretch>
            <a:fillRect/>
          </a:stretch>
        </p:blipFill>
        <p:spPr>
          <a:xfrm>
            <a:off x="7727744" y="3426979"/>
            <a:ext cx="2639657" cy="1970519"/>
          </a:xfrm>
          <a:prstGeom prst="rect">
            <a:avLst/>
          </a:prstGeom>
        </p:spPr>
      </p:pic>
      <p:pic>
        <p:nvPicPr>
          <p:cNvPr id="5" name="Picture 4">
            <a:extLst>
              <a:ext uri="{FF2B5EF4-FFF2-40B4-BE49-F238E27FC236}">
                <a16:creationId xmlns:a16="http://schemas.microsoft.com/office/drawing/2014/main" id="{3A168CB0-61F6-4AC7-9EBA-FCCA2E5A80EE}"/>
              </a:ext>
            </a:extLst>
          </p:cNvPr>
          <p:cNvPicPr>
            <a:picLocks noChangeAspect="1"/>
          </p:cNvPicPr>
          <p:nvPr/>
        </p:nvPicPr>
        <p:blipFill>
          <a:blip r:embed="rId3"/>
          <a:stretch>
            <a:fillRect/>
          </a:stretch>
        </p:blipFill>
        <p:spPr>
          <a:xfrm>
            <a:off x="5366912" y="3447761"/>
            <a:ext cx="2640179" cy="1970909"/>
          </a:xfrm>
          <a:prstGeom prst="rect">
            <a:avLst/>
          </a:prstGeom>
        </p:spPr>
      </p:pic>
      <p:sp>
        <p:nvSpPr>
          <p:cNvPr id="6" name="TextBox 5">
            <a:extLst>
              <a:ext uri="{FF2B5EF4-FFF2-40B4-BE49-F238E27FC236}">
                <a16:creationId xmlns:a16="http://schemas.microsoft.com/office/drawing/2014/main" id="{14B89977-185B-40A3-980A-CA18845AB5B3}"/>
              </a:ext>
            </a:extLst>
          </p:cNvPr>
          <p:cNvSpPr txBox="1"/>
          <p:nvPr/>
        </p:nvSpPr>
        <p:spPr>
          <a:xfrm>
            <a:off x="5360677" y="5397498"/>
            <a:ext cx="5444856" cy="369332"/>
          </a:xfrm>
          <a:prstGeom prst="rect">
            <a:avLst/>
          </a:prstGeom>
          <a:noFill/>
        </p:spPr>
        <p:txBody>
          <a:bodyPr wrap="square" rtlCol="0">
            <a:spAutoFit/>
          </a:bodyPr>
          <a:lstStyle/>
          <a:p>
            <a:pPr defTabSz="822960" fontAlgn="auto">
              <a:spcBef>
                <a:spcPts val="0"/>
              </a:spcBef>
              <a:spcAft>
                <a:spcPts val="0"/>
              </a:spcAft>
            </a:pPr>
            <a:r>
              <a:rPr lang="en-US" dirty="0">
                <a:solidFill>
                  <a:srgbClr val="95B3D7">
                    <a:lumMod val="75000"/>
                  </a:srgbClr>
                </a:solidFill>
                <a:latin typeface="Arial" pitchFamily="34" charset="0"/>
                <a:ea typeface="+mn-ea"/>
                <a:cs typeface="Arial" pitchFamily="34" charset="0"/>
              </a:rPr>
              <a:t>Improved features of </a:t>
            </a:r>
            <a:r>
              <a:rPr lang="en-US" dirty="0" err="1">
                <a:solidFill>
                  <a:srgbClr val="95B3D7">
                    <a:lumMod val="75000"/>
                  </a:srgbClr>
                </a:solidFill>
                <a:latin typeface="Arial" pitchFamily="34" charset="0"/>
                <a:ea typeface="+mn-ea"/>
                <a:cs typeface="Arial" pitchFamily="34" charset="0"/>
              </a:rPr>
              <a:t>icesheet</a:t>
            </a:r>
            <a:r>
              <a:rPr lang="en-US" dirty="0">
                <a:solidFill>
                  <a:srgbClr val="95B3D7">
                    <a:lumMod val="75000"/>
                  </a:srgbClr>
                </a:solidFill>
                <a:latin typeface="Arial" pitchFamily="34" charset="0"/>
                <a:ea typeface="+mn-ea"/>
                <a:cs typeface="Arial" pitchFamily="34" charset="0"/>
              </a:rPr>
              <a:t> layers and bed rock </a:t>
            </a:r>
          </a:p>
        </p:txBody>
      </p:sp>
      <p:sp>
        <p:nvSpPr>
          <p:cNvPr id="9" name="Title 8">
            <a:extLst>
              <a:ext uri="{FF2B5EF4-FFF2-40B4-BE49-F238E27FC236}">
                <a16:creationId xmlns:a16="http://schemas.microsoft.com/office/drawing/2014/main" id="{D8EF6480-9B62-4544-8F31-1F996F990FE9}"/>
              </a:ext>
            </a:extLst>
          </p:cNvPr>
          <p:cNvSpPr>
            <a:spLocks noGrp="1"/>
          </p:cNvSpPr>
          <p:nvPr>
            <p:ph type="title"/>
          </p:nvPr>
        </p:nvSpPr>
        <p:spPr/>
        <p:txBody>
          <a:bodyPr/>
          <a:lstStyle/>
          <a:p>
            <a:r>
              <a:rPr lang="en-US" dirty="0"/>
              <a:t>Summary of case study</a:t>
            </a:r>
          </a:p>
        </p:txBody>
      </p:sp>
    </p:spTree>
    <p:extLst>
      <p:ext uri="{BB962C8B-B14F-4D97-AF65-F5344CB8AC3E}">
        <p14:creationId xmlns:p14="http://schemas.microsoft.com/office/powerpoint/2010/main" val="119916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63E-5109-4E0A-8A7B-EE49798AEC80}"/>
              </a:ext>
            </a:extLst>
          </p:cNvPr>
          <p:cNvSpPr>
            <a:spLocks noGrp="1"/>
          </p:cNvSpPr>
          <p:nvPr>
            <p:ph type="title"/>
          </p:nvPr>
        </p:nvSpPr>
        <p:spPr>
          <a:xfrm>
            <a:off x="412622" y="320231"/>
            <a:ext cx="10617327" cy="590931"/>
          </a:xfrm>
        </p:spPr>
        <p:txBody>
          <a:bodyPr/>
          <a:lstStyle/>
          <a:p>
            <a:r>
              <a:rPr lang="en-US" dirty="0"/>
              <a:t>Paper presented at multiple conferences</a:t>
            </a:r>
          </a:p>
        </p:txBody>
      </p:sp>
      <p:pic>
        <p:nvPicPr>
          <p:cNvPr id="4" name="Picture 3">
            <a:extLst>
              <a:ext uri="{FF2B5EF4-FFF2-40B4-BE49-F238E27FC236}">
                <a16:creationId xmlns:a16="http://schemas.microsoft.com/office/drawing/2014/main" id="{1E6396C9-6C36-4808-A5B1-E68D3ACDE1B3}"/>
              </a:ext>
            </a:extLst>
          </p:cNvPr>
          <p:cNvPicPr>
            <a:picLocks noChangeAspect="1"/>
          </p:cNvPicPr>
          <p:nvPr/>
        </p:nvPicPr>
        <p:blipFill>
          <a:blip r:embed="rId2"/>
          <a:stretch>
            <a:fillRect/>
          </a:stretch>
        </p:blipFill>
        <p:spPr>
          <a:xfrm>
            <a:off x="3567223" y="1287094"/>
            <a:ext cx="7341781" cy="4097043"/>
          </a:xfrm>
          <a:prstGeom prst="rect">
            <a:avLst/>
          </a:prstGeom>
        </p:spPr>
      </p:pic>
      <p:sp>
        <p:nvSpPr>
          <p:cNvPr id="3" name="TextBox 2">
            <a:extLst>
              <a:ext uri="{FF2B5EF4-FFF2-40B4-BE49-F238E27FC236}">
                <a16:creationId xmlns:a16="http://schemas.microsoft.com/office/drawing/2014/main" id="{97F5125B-597B-484A-BE76-6C6B19F3C554}"/>
              </a:ext>
            </a:extLst>
          </p:cNvPr>
          <p:cNvSpPr txBox="1"/>
          <p:nvPr/>
        </p:nvSpPr>
        <p:spPr>
          <a:xfrm>
            <a:off x="308344" y="2331757"/>
            <a:ext cx="3009014"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AAPG ICE 2019, Buenos Aires</a:t>
            </a:r>
          </a:p>
          <a:p>
            <a:pPr algn="ctr">
              <a:lnSpc>
                <a:spcPct val="90000"/>
              </a:lnSpc>
            </a:pPr>
            <a:r>
              <a:rPr lang="en-US" sz="1400" dirty="0">
                <a:solidFill>
                  <a:schemeClr val="bg1"/>
                </a:solidFill>
                <a:latin typeface="Trebuchet MS" panose="020B0603020202020204" pitchFamily="34" charset="0"/>
              </a:rPr>
              <a:t>Geo Expo 2020 (</a:t>
            </a:r>
            <a:r>
              <a:rPr lang="en-US" sz="1400" dirty="0">
                <a:solidFill>
                  <a:schemeClr val="bg1"/>
                </a:solidFill>
                <a:latin typeface="Trebuchet MS" panose="020B0603020202020204" pitchFamily="34" charset="0"/>
                <a:hlinkClick r:id="rId3"/>
              </a:rPr>
              <a:t>link</a:t>
            </a:r>
            <a:r>
              <a:rPr lang="en-US" sz="1400" dirty="0">
                <a:solidFill>
                  <a:schemeClr val="bg1"/>
                </a:solidFill>
                <a:latin typeface="Trebuchet MS" panose="020B0603020202020204" pitchFamily="34" charset="0"/>
              </a:rPr>
              <a:t>)</a:t>
            </a:r>
          </a:p>
          <a:p>
            <a:pPr algn="ctr">
              <a:lnSpc>
                <a:spcPct val="90000"/>
              </a:lnSpc>
            </a:pPr>
            <a:r>
              <a:rPr lang="en-US" sz="1400" dirty="0">
                <a:solidFill>
                  <a:schemeClr val="bg1"/>
                </a:solidFill>
                <a:latin typeface="Trebuchet MS" panose="020B0603020202020204" pitchFamily="34" charset="0"/>
              </a:rPr>
              <a:t>AAPG ACE 2020 (</a:t>
            </a:r>
            <a:r>
              <a:rPr lang="en-US" sz="1400" dirty="0">
                <a:solidFill>
                  <a:schemeClr val="bg1"/>
                </a:solidFill>
                <a:latin typeface="Trebuchet MS" panose="020B0603020202020204" pitchFamily="34" charset="0"/>
                <a:hlinkClick r:id="rId4"/>
              </a:rPr>
              <a:t>link - theme 7</a:t>
            </a:r>
            <a:r>
              <a:rPr lang="en-US" sz="1400" dirty="0">
                <a:solidFill>
                  <a:schemeClr val="bg1"/>
                </a:solidFill>
                <a:latin typeface="Trebuchet MS" panose="020B0603020202020204" pitchFamily="34" charset="0"/>
              </a:rPr>
              <a:t>) </a:t>
            </a:r>
          </a:p>
        </p:txBody>
      </p:sp>
      <p:sp>
        <p:nvSpPr>
          <p:cNvPr id="5" name="TextBox 4">
            <a:extLst>
              <a:ext uri="{FF2B5EF4-FFF2-40B4-BE49-F238E27FC236}">
                <a16:creationId xmlns:a16="http://schemas.microsoft.com/office/drawing/2014/main" id="{CE3A3F68-8FD2-4B22-9BBF-8F60C272C6E7}"/>
              </a:ext>
            </a:extLst>
          </p:cNvPr>
          <p:cNvSpPr txBox="1"/>
          <p:nvPr/>
        </p:nvSpPr>
        <p:spPr>
          <a:xfrm>
            <a:off x="5805376" y="5616952"/>
            <a:ext cx="300901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Poster presented at AAPG ICE 2019</a:t>
            </a:r>
          </a:p>
        </p:txBody>
      </p:sp>
      <p:sp>
        <p:nvSpPr>
          <p:cNvPr id="6" name="TextBox 5">
            <a:extLst>
              <a:ext uri="{FF2B5EF4-FFF2-40B4-BE49-F238E27FC236}">
                <a16:creationId xmlns:a16="http://schemas.microsoft.com/office/drawing/2014/main" id="{8C797ADF-B663-4B50-9921-A96438BD84D3}"/>
              </a:ext>
            </a:extLst>
          </p:cNvPr>
          <p:cNvSpPr txBox="1"/>
          <p:nvPr/>
        </p:nvSpPr>
        <p:spPr>
          <a:xfrm>
            <a:off x="178405" y="3610140"/>
            <a:ext cx="3388818" cy="14496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More details and full presentation in following videos</a:t>
            </a:r>
          </a:p>
          <a:p>
            <a:pPr marL="342900" indent="-342900" algn="ctr">
              <a:lnSpc>
                <a:spcPct val="90000"/>
              </a:lnSpc>
              <a:buAutoNum type="arabicPeriod"/>
            </a:pPr>
            <a:r>
              <a:rPr lang="en-US" sz="1400" dirty="0">
                <a:solidFill>
                  <a:schemeClr val="bg1"/>
                </a:solidFill>
                <a:latin typeface="Trebuchet MS" panose="020B0603020202020204" pitchFamily="34" charset="0"/>
                <a:hlinkClick r:id="rId5"/>
              </a:rPr>
              <a:t>Seismic Analysis with Wavelets and Deep Learning</a:t>
            </a:r>
            <a:endParaRPr lang="en-US" sz="1400" dirty="0">
              <a:solidFill>
                <a:schemeClr val="bg1"/>
              </a:solidFill>
              <a:latin typeface="Trebuchet MS" panose="020B0603020202020204" pitchFamily="34" charset="0"/>
            </a:endParaRPr>
          </a:p>
          <a:p>
            <a:pPr marL="342900" indent="-342900" algn="ctr">
              <a:lnSpc>
                <a:spcPct val="90000"/>
              </a:lnSpc>
              <a:buAutoNum type="arabicPeriod"/>
            </a:pPr>
            <a:r>
              <a:rPr lang="en-US" sz="1400" dirty="0">
                <a:solidFill>
                  <a:schemeClr val="bg1"/>
                </a:solidFill>
                <a:latin typeface="Trebuchet MS" panose="020B0603020202020204" pitchFamily="34" charset="0"/>
                <a:hlinkClick r:id="rId6"/>
              </a:rPr>
              <a:t>Wavelets – A hidden gem for Artificial Intelligence in seismic interpretation</a:t>
            </a:r>
            <a:endParaRPr lang="en-US" sz="14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10219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6BD-F1B3-478B-B382-669A922491C6}"/>
              </a:ext>
            </a:extLst>
          </p:cNvPr>
          <p:cNvSpPr>
            <a:spLocks noGrp="1"/>
          </p:cNvSpPr>
          <p:nvPr>
            <p:ph type="title"/>
          </p:nvPr>
        </p:nvSpPr>
        <p:spPr/>
        <p:txBody>
          <a:bodyPr/>
          <a:lstStyle/>
          <a:p>
            <a:r>
              <a:rPr lang="en-US" dirty="0"/>
              <a:t>We propose using the same workflow for </a:t>
            </a:r>
            <a:r>
              <a:rPr lang="en-US" dirty="0" err="1"/>
              <a:t>parihaka</a:t>
            </a:r>
            <a:r>
              <a:rPr lang="en-US" dirty="0"/>
              <a:t> seismic volume</a:t>
            </a:r>
          </a:p>
        </p:txBody>
      </p:sp>
      <p:sp>
        <p:nvSpPr>
          <p:cNvPr id="4" name="Content Placeholder 3">
            <a:extLst>
              <a:ext uri="{FF2B5EF4-FFF2-40B4-BE49-F238E27FC236}">
                <a16:creationId xmlns:a16="http://schemas.microsoft.com/office/drawing/2014/main" id="{C59336CD-D188-4358-B4FD-FF2CD1452A0E}"/>
              </a:ext>
            </a:extLst>
          </p:cNvPr>
          <p:cNvSpPr>
            <a:spLocks noGrp="1"/>
          </p:cNvSpPr>
          <p:nvPr>
            <p:ph idx="1"/>
          </p:nvPr>
        </p:nvSpPr>
        <p:spPr>
          <a:xfrm>
            <a:off x="72179" y="1850438"/>
            <a:ext cx="4914079" cy="2847860"/>
          </a:xfrm>
        </p:spPr>
        <p:txBody>
          <a:bodyPr/>
          <a:lstStyle/>
          <a:p>
            <a:pPr marL="285750" indent="-285750">
              <a:buFont typeface="Arial" panose="020B0604020202020204" pitchFamily="34" charset="0"/>
              <a:buChar char="•"/>
            </a:pPr>
            <a:r>
              <a:rPr lang="en-US" dirty="0"/>
              <a:t>We propose to apply the wavelet transform to all seismic data as a preprocessing technique</a:t>
            </a:r>
          </a:p>
          <a:p>
            <a:pPr marL="285750" indent="-285750">
              <a:buFont typeface="Arial" panose="020B0604020202020204" pitchFamily="34" charset="0"/>
              <a:buChar char="•"/>
            </a:pPr>
            <a:r>
              <a:rPr lang="en-US" dirty="0"/>
              <a:t>By improving the quality of the data for the deep learning algorithm, this methodology allows for the determination of layer boundaries, faults, and fractures. Thus, we can directly tackle one of the challenges of this hackathon</a:t>
            </a:r>
          </a:p>
          <a:p>
            <a:pPr marL="285750" indent="-285750">
              <a:buFont typeface="Arial" panose="020B0604020202020204" pitchFamily="34" charset="0"/>
              <a:buChar char="•"/>
            </a:pPr>
            <a:r>
              <a:rPr lang="en-US" dirty="0"/>
              <a:t>Finally, we intend to use GPU Coder to automatically generate CUDA code for deployment to NVIDIA GPUs</a:t>
            </a:r>
          </a:p>
        </p:txBody>
      </p:sp>
      <p:pic>
        <p:nvPicPr>
          <p:cNvPr id="8" name="Picture 7">
            <a:extLst>
              <a:ext uri="{FF2B5EF4-FFF2-40B4-BE49-F238E27FC236}">
                <a16:creationId xmlns:a16="http://schemas.microsoft.com/office/drawing/2014/main" id="{26CF5168-01BC-4A2D-9694-7298A4E84B7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11268" y="2234384"/>
            <a:ext cx="5861532" cy="3090354"/>
          </a:xfrm>
          <a:prstGeom prst="rect">
            <a:avLst/>
          </a:prstGeom>
        </p:spPr>
      </p:pic>
    </p:spTree>
    <p:extLst>
      <p:ext uri="{BB962C8B-B14F-4D97-AF65-F5344CB8AC3E}">
        <p14:creationId xmlns:p14="http://schemas.microsoft.com/office/powerpoint/2010/main" val="349235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00DE-5D36-42D2-BF41-17F3F1329363}"/>
              </a:ext>
            </a:extLst>
          </p:cNvPr>
          <p:cNvSpPr>
            <a:spLocks noGrp="1"/>
          </p:cNvSpPr>
          <p:nvPr>
            <p:ph type="title"/>
          </p:nvPr>
        </p:nvSpPr>
        <p:spPr>
          <a:xfrm>
            <a:off x="498348" y="275936"/>
            <a:ext cx="9976104" cy="590931"/>
          </a:xfrm>
        </p:spPr>
        <p:txBody>
          <a:bodyPr/>
          <a:lstStyle/>
          <a:p>
            <a:r>
              <a:rPr lang="en-US" dirty="0"/>
              <a:t>understanding of Problem Statement</a:t>
            </a:r>
          </a:p>
        </p:txBody>
      </p:sp>
      <p:sp>
        <p:nvSpPr>
          <p:cNvPr id="3" name="Content Placeholder 2">
            <a:extLst>
              <a:ext uri="{FF2B5EF4-FFF2-40B4-BE49-F238E27FC236}">
                <a16:creationId xmlns:a16="http://schemas.microsoft.com/office/drawing/2014/main" id="{4D3B6E36-9D2D-4F01-AAAC-60874AF4FA67}"/>
              </a:ext>
            </a:extLst>
          </p:cNvPr>
          <p:cNvSpPr>
            <a:spLocks noGrp="1"/>
          </p:cNvSpPr>
          <p:nvPr>
            <p:ph idx="1"/>
          </p:nvPr>
        </p:nvSpPr>
        <p:spPr>
          <a:xfrm>
            <a:off x="516750" y="2253675"/>
            <a:ext cx="9957702" cy="3561498"/>
          </a:xfrm>
          <a:ln>
            <a:solidFill>
              <a:srgbClr val="2F75B8"/>
            </a:solidFill>
          </a:ln>
        </p:spPr>
        <p:txBody>
          <a:bodyPr/>
          <a:lstStyle/>
          <a:p>
            <a:r>
              <a:rPr lang="en-US" sz="1800" b="0" i="0" u="none" strike="noStrike" baseline="0" dirty="0">
                <a:solidFill>
                  <a:srgbClr val="000000"/>
                </a:solidFill>
                <a:latin typeface="Times New Roman" panose="02020603050405020304" pitchFamily="18" charset="0"/>
              </a:rPr>
              <a:t>Quantitative facies classification is the key to understanding seismic data to evaluate important reservoir properties. During the past several years, the size of seismic volumes has piled up to the extent that it is challenging for geoscientists to manually examine every seismic volume to classify the facies. T</a:t>
            </a:r>
            <a:r>
              <a:rPr lang="en-US" dirty="0">
                <a:solidFill>
                  <a:srgbClr val="000000"/>
                </a:solidFill>
                <a:latin typeface="Times New Roman" panose="02020603050405020304" pitchFamily="18" charset="0"/>
              </a:rPr>
              <a:t>his is where new methodologies such as deep learning fit in. They help automate these tasks. However so far, this approach has not been a runaway success. </a:t>
            </a:r>
          </a:p>
          <a:p>
            <a:r>
              <a:rPr lang="en-US" sz="1800" b="0" i="0" u="none" strike="noStrike" baseline="0" dirty="0">
                <a:solidFill>
                  <a:srgbClr val="000000"/>
                </a:solidFill>
                <a:latin typeface="Times New Roman" panose="02020603050405020304" pitchFamily="18" charset="0"/>
              </a:rPr>
              <a:t>The reason is twofold – </a:t>
            </a:r>
          </a:p>
          <a:p>
            <a:pPr marL="342900" indent="-342900">
              <a:buAutoNum type="arabicPeriod"/>
            </a:pPr>
            <a:r>
              <a:rPr lang="en-US" sz="1800" b="0" i="0" u="none" strike="noStrike" baseline="0" dirty="0">
                <a:solidFill>
                  <a:srgbClr val="000000"/>
                </a:solidFill>
                <a:latin typeface="Times New Roman" panose="02020603050405020304" pitchFamily="18" charset="0"/>
              </a:rPr>
              <a:t>During the initial rounds, the most important pi</a:t>
            </a:r>
            <a:r>
              <a:rPr lang="en-US" dirty="0">
                <a:solidFill>
                  <a:srgbClr val="000000"/>
                </a:solidFill>
                <a:latin typeface="Times New Roman" panose="02020603050405020304" pitchFamily="18" charset="0"/>
              </a:rPr>
              <a:t>xels to identify are faults and horizons. Most algorithms have trouble segmenting pixels at the boundaries of these prominent geologic structures.</a:t>
            </a:r>
          </a:p>
          <a:p>
            <a:pPr marL="342900" indent="-342900">
              <a:buAutoNum type="arabicPeriod"/>
            </a:pPr>
            <a:r>
              <a:rPr lang="en-US" dirty="0">
                <a:solidFill>
                  <a:srgbClr val="000000"/>
                </a:solidFill>
                <a:latin typeface="Times New Roman" panose="02020603050405020304" pitchFamily="18" charset="0"/>
              </a:rPr>
              <a:t>Lack of appropriate metrics. While there are some quantitative measures drawn from the classic image processing domain (e.g. IOU), these are not ‘geologically informed’. An aim of this competetion is to test new metrics that indicate the true quality of fault or horizon extraction.</a:t>
            </a:r>
            <a:endParaRPr lang="en-US" dirty="0"/>
          </a:p>
        </p:txBody>
      </p:sp>
      <p:sp>
        <p:nvSpPr>
          <p:cNvPr id="4" name="Text Placeholder 3">
            <a:extLst>
              <a:ext uri="{FF2B5EF4-FFF2-40B4-BE49-F238E27FC236}">
                <a16:creationId xmlns:a16="http://schemas.microsoft.com/office/drawing/2014/main" id="{EF05E457-64B8-4975-890A-F38FE00FF8D5}"/>
              </a:ext>
            </a:extLst>
          </p:cNvPr>
          <p:cNvSpPr>
            <a:spLocks noGrp="1"/>
          </p:cNvSpPr>
          <p:nvPr>
            <p:ph type="body" sz="quarter" idx="10"/>
          </p:nvPr>
        </p:nvSpPr>
        <p:spPr>
          <a:xfrm>
            <a:off x="498348" y="952500"/>
            <a:ext cx="9976104" cy="1242333"/>
          </a:xfrm>
        </p:spPr>
        <p:txBody>
          <a:bodyPr/>
          <a:lstStyle/>
          <a:p>
            <a:pPr algn="l">
              <a:lnSpc>
                <a:spcPct val="100000"/>
              </a:lnSpc>
              <a:spcBef>
                <a:spcPts val="0"/>
              </a:spcBef>
              <a:spcAft>
                <a:spcPts val="600"/>
              </a:spcAft>
            </a:pPr>
            <a:r>
              <a:rPr lang="en-US" sz="1600" dirty="0">
                <a:solidFill>
                  <a:srgbClr val="2F75B8"/>
                </a:solidFill>
              </a:rPr>
              <a:t>INSTRUCTIONS:</a:t>
            </a:r>
          </a:p>
          <a:p>
            <a:pPr algn="l">
              <a:lnSpc>
                <a:spcPct val="100000"/>
              </a:lnSpc>
              <a:spcBef>
                <a:spcPts val="0"/>
              </a:spcBef>
              <a:spcAft>
                <a:spcPts val="600"/>
              </a:spcAft>
            </a:pPr>
            <a:r>
              <a:rPr lang="en-US" sz="1600" dirty="0">
                <a:solidFill>
                  <a:srgbClr val="2F75B8"/>
                </a:solidFill>
              </a:rPr>
              <a:t>In the box below—and on following slides (if desired)—provide a narrative with your understanding of the problem statement and goals of the Applied Geoscience Hackathon. Use as many slides as you wish but try not to just copy from the information provided.</a:t>
            </a:r>
          </a:p>
          <a:p>
            <a:pPr algn="l">
              <a:lnSpc>
                <a:spcPct val="100000"/>
              </a:lnSpc>
              <a:spcBef>
                <a:spcPts val="0"/>
              </a:spcBef>
              <a:spcAft>
                <a:spcPts val="600"/>
              </a:spcAft>
            </a:pPr>
            <a:endParaRPr lang="en-US" sz="1600" dirty="0">
              <a:solidFill>
                <a:srgbClr val="2F75B8"/>
              </a:solidFill>
            </a:endParaRPr>
          </a:p>
        </p:txBody>
      </p:sp>
    </p:spTree>
    <p:extLst>
      <p:ext uri="{BB962C8B-B14F-4D97-AF65-F5344CB8AC3E}">
        <p14:creationId xmlns:p14="http://schemas.microsoft.com/office/powerpoint/2010/main" val="154876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00DE-5D36-42D2-BF41-17F3F1329363}"/>
              </a:ext>
            </a:extLst>
          </p:cNvPr>
          <p:cNvSpPr>
            <a:spLocks noGrp="1"/>
          </p:cNvSpPr>
          <p:nvPr>
            <p:ph type="title"/>
          </p:nvPr>
        </p:nvSpPr>
        <p:spPr>
          <a:xfrm>
            <a:off x="498348" y="251195"/>
            <a:ext cx="9976104" cy="590931"/>
          </a:xfrm>
        </p:spPr>
        <p:txBody>
          <a:bodyPr/>
          <a:lstStyle/>
          <a:p>
            <a:r>
              <a:rPr lang="en-US" dirty="0"/>
              <a:t>Proposed solution</a:t>
            </a:r>
          </a:p>
        </p:txBody>
      </p:sp>
      <p:sp>
        <p:nvSpPr>
          <p:cNvPr id="7" name="Text Placeholder 3">
            <a:extLst>
              <a:ext uri="{FF2B5EF4-FFF2-40B4-BE49-F238E27FC236}">
                <a16:creationId xmlns:a16="http://schemas.microsoft.com/office/drawing/2014/main" id="{08435926-5FDF-FD43-81BD-5038C409C1C7}"/>
              </a:ext>
            </a:extLst>
          </p:cNvPr>
          <p:cNvSpPr>
            <a:spLocks noGrp="1"/>
          </p:cNvSpPr>
          <p:nvPr>
            <p:ph type="body" sz="quarter" idx="10"/>
          </p:nvPr>
        </p:nvSpPr>
        <p:spPr>
          <a:xfrm>
            <a:off x="498348" y="955923"/>
            <a:ext cx="9976104" cy="1188720"/>
          </a:xfrm>
        </p:spPr>
        <p:txBody>
          <a:bodyPr/>
          <a:lstStyle/>
          <a:p>
            <a:pPr algn="l">
              <a:lnSpc>
                <a:spcPct val="100000"/>
              </a:lnSpc>
              <a:spcBef>
                <a:spcPts val="0"/>
              </a:spcBef>
              <a:spcAft>
                <a:spcPts val="600"/>
              </a:spcAft>
            </a:pPr>
            <a:r>
              <a:rPr lang="en-US" sz="1600" dirty="0">
                <a:solidFill>
                  <a:srgbClr val="2F75B8"/>
                </a:solidFill>
              </a:rPr>
              <a:t>INSTRUCTIONS:</a:t>
            </a:r>
          </a:p>
          <a:p>
            <a:pPr algn="l">
              <a:lnSpc>
                <a:spcPct val="100000"/>
              </a:lnSpc>
              <a:spcBef>
                <a:spcPts val="0"/>
              </a:spcBef>
              <a:spcAft>
                <a:spcPts val="600"/>
              </a:spcAft>
            </a:pPr>
            <a:r>
              <a:rPr lang="en-US" sz="1600" dirty="0">
                <a:solidFill>
                  <a:srgbClr val="2F75B8"/>
                </a:solidFill>
              </a:rPr>
              <a:t>In the box below, provide a description of your team’s proposed approach to the problem. </a:t>
            </a:r>
            <a:r>
              <a:rPr lang="en-US" sz="1600" b="1" dirty="0">
                <a:solidFill>
                  <a:srgbClr val="2F75B8"/>
                </a:solidFill>
              </a:rPr>
              <a:t>This is just a starting proposal.</a:t>
            </a:r>
            <a:r>
              <a:rPr lang="en-US" sz="1600" dirty="0">
                <a:solidFill>
                  <a:srgbClr val="2F75B8"/>
                </a:solidFill>
              </a:rPr>
              <a:t> If selected, your team will work with mentors and with input from other teams to further develop and implement your approach. Use as many slides as you wish. </a:t>
            </a:r>
          </a:p>
          <a:p>
            <a:pPr algn="l">
              <a:lnSpc>
                <a:spcPct val="100000"/>
              </a:lnSpc>
              <a:spcBef>
                <a:spcPts val="0"/>
              </a:spcBef>
              <a:spcAft>
                <a:spcPts val="600"/>
              </a:spcAft>
            </a:pPr>
            <a:endParaRPr lang="en-US" sz="1600" dirty="0">
              <a:solidFill>
                <a:srgbClr val="2F75B8"/>
              </a:solidFill>
            </a:endParaRPr>
          </a:p>
        </p:txBody>
      </p:sp>
      <p:sp>
        <p:nvSpPr>
          <p:cNvPr id="10" name="Content Placeholder 2">
            <a:extLst>
              <a:ext uri="{FF2B5EF4-FFF2-40B4-BE49-F238E27FC236}">
                <a16:creationId xmlns:a16="http://schemas.microsoft.com/office/drawing/2014/main" id="{1D52026F-F6E5-3E46-8779-55CAC62DA3EC}"/>
              </a:ext>
            </a:extLst>
          </p:cNvPr>
          <p:cNvSpPr>
            <a:spLocks noGrp="1"/>
          </p:cNvSpPr>
          <p:nvPr>
            <p:ph idx="1"/>
          </p:nvPr>
        </p:nvSpPr>
        <p:spPr>
          <a:xfrm>
            <a:off x="516750" y="2237268"/>
            <a:ext cx="9957702" cy="3924300"/>
          </a:xfrm>
          <a:ln>
            <a:solidFill>
              <a:srgbClr val="2F75B8"/>
            </a:solidFill>
          </a:ln>
        </p:spPr>
        <p:txBody>
          <a:bodyPr/>
          <a:lstStyle/>
          <a:p>
            <a:r>
              <a:rPr lang="en-US" b="1" u="sng" dirty="0"/>
              <a:t>Executive Summary</a:t>
            </a:r>
            <a:r>
              <a:rPr lang="en-US" dirty="0"/>
              <a:t>: </a:t>
            </a:r>
            <a:r>
              <a:rPr lang="en-US" dirty="0">
                <a:solidFill>
                  <a:srgbClr val="000000"/>
                </a:solidFill>
                <a:latin typeface="Times New Roman" panose="02020603050405020304" pitchFamily="18" charset="0"/>
              </a:rPr>
              <a:t>Our proposed method consists of upscaling the seismic images before feeding them to the deep learning model. We will use the wavelet transform as an upscaling technique</a:t>
            </a:r>
            <a:r>
              <a:rPr lang="en-US" sz="1800" b="0" i="0" u="none" strike="noStrike" baseline="0" dirty="0">
                <a:solidFill>
                  <a:srgbClr val="000000"/>
                </a:solidFill>
                <a:latin typeface="Times New Roman" panose="02020603050405020304" pitchFamily="18" charset="0"/>
              </a:rPr>
              <a:t>.</a:t>
            </a:r>
            <a:r>
              <a:rPr lang="en-US" dirty="0">
                <a:solidFill>
                  <a:srgbClr val="000000"/>
                </a:solidFill>
                <a:latin typeface="Times New Roman" panose="02020603050405020304" pitchFamily="18" charset="0"/>
              </a:rPr>
              <a:t> Wavelet based multiresolution analysis is a powerful framework for extracting relevant features from complex signals without adding any spatial distortions or artifacts. These features will be paired with AI models for classification. </a:t>
            </a:r>
          </a:p>
          <a:p>
            <a:r>
              <a:rPr lang="en-US" dirty="0">
                <a:solidFill>
                  <a:srgbClr val="000000"/>
                </a:solidFill>
                <a:latin typeface="Times New Roman" panose="02020603050405020304" pitchFamily="18" charset="0"/>
              </a:rPr>
              <a:t>To illustrate its feasibility and effectiveness, the proposed method was applied to seismic data from Antarctica, and we could clearly identify the interfaces between ice sheet and bed rock. The results have demonstrated that wavelets combined with deep learning can distinguish among different facies, helping the interpreter to process new seismic images. There are two main advantages of this method over using only deep learning:</a:t>
            </a:r>
          </a:p>
          <a:p>
            <a:pPr marL="342900" indent="-342900">
              <a:spcBef>
                <a:spcPts val="0"/>
              </a:spcBef>
              <a:spcAft>
                <a:spcPts val="0"/>
              </a:spcAft>
              <a:buFontTx/>
              <a:buAutoNum type="arabicPeriod"/>
            </a:pPr>
            <a:r>
              <a:rPr lang="en-US" dirty="0">
                <a:solidFill>
                  <a:srgbClr val="000000"/>
                </a:solidFill>
                <a:latin typeface="Times New Roman" panose="02020603050405020304" pitchFamily="18" charset="0"/>
              </a:rPr>
              <a:t>Improved resolution at boundaries of geologic structures leads to better training data for the deep learning model and hence better classification achieving mean accuracy of 95%</a:t>
            </a:r>
          </a:p>
          <a:p>
            <a:pPr marL="342900" indent="-342900">
              <a:spcBef>
                <a:spcPts val="0"/>
              </a:spcBef>
              <a:spcAft>
                <a:spcPts val="0"/>
              </a:spcAft>
              <a:buFontTx/>
              <a:buAutoNum type="arabicPeriod"/>
            </a:pPr>
            <a:r>
              <a:rPr lang="en-US" dirty="0">
                <a:solidFill>
                  <a:srgbClr val="000000"/>
                </a:solidFill>
                <a:latin typeface="Times New Roman" panose="02020603050405020304" pitchFamily="18" charset="0"/>
              </a:rPr>
              <a:t>Reduction in the amount of labeled data needed for training and increasing the productivity of the interpreter by ~10x</a:t>
            </a:r>
          </a:p>
        </p:txBody>
      </p:sp>
    </p:spTree>
    <p:extLst>
      <p:ext uri="{BB962C8B-B14F-4D97-AF65-F5344CB8AC3E}">
        <p14:creationId xmlns:p14="http://schemas.microsoft.com/office/powerpoint/2010/main" val="32522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6BD-F1B3-478B-B382-669A922491C6}"/>
              </a:ext>
            </a:extLst>
          </p:cNvPr>
          <p:cNvSpPr>
            <a:spLocks noGrp="1"/>
          </p:cNvSpPr>
          <p:nvPr>
            <p:ph type="title"/>
          </p:nvPr>
        </p:nvSpPr>
        <p:spPr/>
        <p:txBody>
          <a:bodyPr/>
          <a:lstStyle/>
          <a:p>
            <a:r>
              <a:rPr lang="en-US" dirty="0"/>
              <a:t>Proposed Workflow – Segmentation of images with wavelets &amp; CNNs</a:t>
            </a:r>
          </a:p>
        </p:txBody>
      </p:sp>
      <p:grpSp>
        <p:nvGrpSpPr>
          <p:cNvPr id="11" name="Group 10">
            <a:extLst>
              <a:ext uri="{FF2B5EF4-FFF2-40B4-BE49-F238E27FC236}">
                <a16:creationId xmlns:a16="http://schemas.microsoft.com/office/drawing/2014/main" id="{3F3EAA67-11AA-4C98-9244-E8B30D6AB1A6}"/>
              </a:ext>
            </a:extLst>
          </p:cNvPr>
          <p:cNvGrpSpPr/>
          <p:nvPr/>
        </p:nvGrpSpPr>
        <p:grpSpPr>
          <a:xfrm>
            <a:off x="8504379" y="1688808"/>
            <a:ext cx="1664112" cy="1678144"/>
            <a:chOff x="6050224" y="1747880"/>
            <a:chExt cx="1662379" cy="1576831"/>
          </a:xfrm>
        </p:grpSpPr>
        <p:sp>
          <p:nvSpPr>
            <p:cNvPr id="37" name="Rectangle 36">
              <a:extLst>
                <a:ext uri="{FF2B5EF4-FFF2-40B4-BE49-F238E27FC236}">
                  <a16:creationId xmlns:a16="http://schemas.microsoft.com/office/drawing/2014/main" id="{436660A9-5265-480E-9237-2D864333C44E}"/>
                </a:ext>
              </a:extLst>
            </p:cNvPr>
            <p:cNvSpPr/>
            <p:nvPr/>
          </p:nvSpPr>
          <p:spPr>
            <a:xfrm>
              <a:off x="6050224" y="1747880"/>
              <a:ext cx="1662379"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pic>
          <p:nvPicPr>
            <p:cNvPr id="29" name="Picture 28">
              <a:extLst>
                <a:ext uri="{FF2B5EF4-FFF2-40B4-BE49-F238E27FC236}">
                  <a16:creationId xmlns:a16="http://schemas.microsoft.com/office/drawing/2014/main" id="{84AC27AC-BD07-4765-B515-B8994493A8CE}"/>
                </a:ext>
              </a:extLst>
            </p:cNvPr>
            <p:cNvPicPr>
              <a:picLocks noChangeAspect="1"/>
            </p:cNvPicPr>
            <p:nvPr/>
          </p:nvPicPr>
          <p:blipFill>
            <a:blip r:embed="rId3"/>
            <a:stretch>
              <a:fillRect/>
            </a:stretch>
          </p:blipFill>
          <p:spPr>
            <a:xfrm>
              <a:off x="6279543" y="1837217"/>
              <a:ext cx="1236433" cy="1031078"/>
            </a:xfrm>
            <a:prstGeom prst="rect">
              <a:avLst/>
            </a:prstGeom>
          </p:spPr>
        </p:pic>
        <p:sp>
          <p:nvSpPr>
            <p:cNvPr id="46" name="Rounded Rectangle 42">
              <a:extLst>
                <a:ext uri="{FF2B5EF4-FFF2-40B4-BE49-F238E27FC236}">
                  <a16:creationId xmlns:a16="http://schemas.microsoft.com/office/drawing/2014/main" id="{1D2D9FC6-4E7E-4BBD-BEFF-60F938B4D3D6}"/>
                </a:ext>
              </a:extLst>
            </p:cNvPr>
            <p:cNvSpPr/>
            <p:nvPr/>
          </p:nvSpPr>
          <p:spPr>
            <a:xfrm>
              <a:off x="6147304" y="3025154"/>
              <a:ext cx="1528744" cy="299557"/>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Train Deep Networks</a:t>
              </a:r>
            </a:p>
          </p:txBody>
        </p:sp>
      </p:grpSp>
      <p:grpSp>
        <p:nvGrpSpPr>
          <p:cNvPr id="15" name="Group 14">
            <a:extLst>
              <a:ext uri="{FF2B5EF4-FFF2-40B4-BE49-F238E27FC236}">
                <a16:creationId xmlns:a16="http://schemas.microsoft.com/office/drawing/2014/main" id="{D465221D-9A89-40FD-A7FE-2B54DCBA85A8}"/>
              </a:ext>
            </a:extLst>
          </p:cNvPr>
          <p:cNvGrpSpPr/>
          <p:nvPr/>
        </p:nvGrpSpPr>
        <p:grpSpPr>
          <a:xfrm>
            <a:off x="8481656" y="4344363"/>
            <a:ext cx="1664112" cy="1580005"/>
            <a:chOff x="257651" y="4351612"/>
            <a:chExt cx="1664112" cy="1580005"/>
          </a:xfrm>
        </p:grpSpPr>
        <p:sp>
          <p:nvSpPr>
            <p:cNvPr id="30" name="Rectangle 29">
              <a:extLst>
                <a:ext uri="{FF2B5EF4-FFF2-40B4-BE49-F238E27FC236}">
                  <a16:creationId xmlns:a16="http://schemas.microsoft.com/office/drawing/2014/main" id="{02ACD6C4-9620-4706-9FC7-3FA0E1C37A43}"/>
                </a:ext>
              </a:extLst>
            </p:cNvPr>
            <p:cNvSpPr/>
            <p:nvPr/>
          </p:nvSpPr>
          <p:spPr>
            <a:xfrm>
              <a:off x="257651" y="4351612"/>
              <a:ext cx="1664112" cy="1212310"/>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48" name="Rounded Rectangle 42">
              <a:extLst>
                <a:ext uri="{FF2B5EF4-FFF2-40B4-BE49-F238E27FC236}">
                  <a16:creationId xmlns:a16="http://schemas.microsoft.com/office/drawing/2014/main" id="{8CCE1317-1339-40E2-B07E-7C6C3E3200A0}"/>
                </a:ext>
              </a:extLst>
            </p:cNvPr>
            <p:cNvSpPr/>
            <p:nvPr/>
          </p:nvSpPr>
          <p:spPr>
            <a:xfrm>
              <a:off x="462976" y="5665003"/>
              <a:ext cx="1327707" cy="266614"/>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Test Network</a:t>
              </a:r>
            </a:p>
          </p:txBody>
        </p:sp>
        <p:grpSp>
          <p:nvGrpSpPr>
            <p:cNvPr id="3" name="Group 2">
              <a:extLst>
                <a:ext uri="{FF2B5EF4-FFF2-40B4-BE49-F238E27FC236}">
                  <a16:creationId xmlns:a16="http://schemas.microsoft.com/office/drawing/2014/main" id="{68D419CF-DBB6-4A73-AE1B-646CDF30D462}"/>
                </a:ext>
              </a:extLst>
            </p:cNvPr>
            <p:cNvGrpSpPr/>
            <p:nvPr/>
          </p:nvGrpSpPr>
          <p:grpSpPr>
            <a:xfrm>
              <a:off x="283124" y="4395754"/>
              <a:ext cx="1606347" cy="1146047"/>
              <a:chOff x="9325164" y="1439930"/>
              <a:chExt cx="1784830" cy="1273385"/>
            </a:xfrm>
          </p:grpSpPr>
          <p:pic>
            <p:nvPicPr>
              <p:cNvPr id="45" name="Picture 44">
                <a:extLst>
                  <a:ext uri="{FF2B5EF4-FFF2-40B4-BE49-F238E27FC236}">
                    <a16:creationId xmlns:a16="http://schemas.microsoft.com/office/drawing/2014/main" id="{C3BF9C54-EDC1-4ECC-96A8-0A06F5D08B10}"/>
                  </a:ext>
                </a:extLst>
              </p:cNvPr>
              <p:cNvPicPr>
                <a:picLocks noChangeAspect="1"/>
              </p:cNvPicPr>
              <p:nvPr/>
            </p:nvPicPr>
            <p:blipFill>
              <a:blip r:embed="rId4"/>
              <a:stretch>
                <a:fillRect/>
              </a:stretch>
            </p:blipFill>
            <p:spPr>
              <a:xfrm>
                <a:off x="9325164" y="1439930"/>
                <a:ext cx="1784830" cy="1273385"/>
              </a:xfrm>
              <a:prstGeom prst="rect">
                <a:avLst/>
              </a:prstGeom>
            </p:spPr>
          </p:pic>
          <p:pic>
            <p:nvPicPr>
              <p:cNvPr id="49" name="Picture 48">
                <a:extLst>
                  <a:ext uri="{FF2B5EF4-FFF2-40B4-BE49-F238E27FC236}">
                    <a16:creationId xmlns:a16="http://schemas.microsoft.com/office/drawing/2014/main" id="{D18B3588-0765-4F2B-A3F8-E989F32EA6F6}"/>
                  </a:ext>
                </a:extLst>
              </p:cNvPr>
              <p:cNvPicPr>
                <a:picLocks noChangeAspect="1"/>
              </p:cNvPicPr>
              <p:nvPr/>
            </p:nvPicPr>
            <p:blipFill>
              <a:blip r:embed="rId3"/>
              <a:stretch>
                <a:fillRect/>
              </a:stretch>
            </p:blipFill>
            <p:spPr>
              <a:xfrm>
                <a:off x="10245653" y="2012956"/>
                <a:ext cx="807859" cy="673685"/>
              </a:xfrm>
              <a:prstGeom prst="rect">
                <a:avLst/>
              </a:prstGeom>
            </p:spPr>
          </p:pic>
        </p:grpSp>
      </p:grpSp>
      <p:sp>
        <p:nvSpPr>
          <p:cNvPr id="55" name="Arrow: Right 54">
            <a:extLst>
              <a:ext uri="{FF2B5EF4-FFF2-40B4-BE49-F238E27FC236}">
                <a16:creationId xmlns:a16="http://schemas.microsoft.com/office/drawing/2014/main" id="{8B602CEB-741A-4A2D-A39C-84A26ADED873}"/>
              </a:ext>
            </a:extLst>
          </p:cNvPr>
          <p:cNvSpPr/>
          <p:nvPr/>
        </p:nvSpPr>
        <p:spPr>
          <a:xfrm rot="10800000">
            <a:off x="2937310" y="4306042"/>
            <a:ext cx="881185" cy="42153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64" name="Arrow: Right 63">
            <a:extLst>
              <a:ext uri="{FF2B5EF4-FFF2-40B4-BE49-F238E27FC236}">
                <a16:creationId xmlns:a16="http://schemas.microsoft.com/office/drawing/2014/main" id="{C8CB485D-1290-40B6-8B0F-2760A10214B2}"/>
              </a:ext>
            </a:extLst>
          </p:cNvPr>
          <p:cNvSpPr/>
          <p:nvPr/>
        </p:nvSpPr>
        <p:spPr>
          <a:xfrm>
            <a:off x="2947022" y="2298717"/>
            <a:ext cx="938940"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65" name="Arrow: Right 64">
            <a:extLst>
              <a:ext uri="{FF2B5EF4-FFF2-40B4-BE49-F238E27FC236}">
                <a16:creationId xmlns:a16="http://schemas.microsoft.com/office/drawing/2014/main" id="{9A9A84A1-A61E-4C6F-8B6C-FF060828DD6D}"/>
              </a:ext>
            </a:extLst>
          </p:cNvPr>
          <p:cNvSpPr/>
          <p:nvPr/>
        </p:nvSpPr>
        <p:spPr>
          <a:xfrm rot="10800000">
            <a:off x="6928215" y="4344363"/>
            <a:ext cx="938940"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grpSp>
        <p:nvGrpSpPr>
          <p:cNvPr id="12" name="Group 11">
            <a:extLst>
              <a:ext uri="{FF2B5EF4-FFF2-40B4-BE49-F238E27FC236}">
                <a16:creationId xmlns:a16="http://schemas.microsoft.com/office/drawing/2014/main" id="{2AAB08FD-34DB-4523-AE56-F0C69D79271A}"/>
              </a:ext>
            </a:extLst>
          </p:cNvPr>
          <p:cNvGrpSpPr/>
          <p:nvPr/>
        </p:nvGrpSpPr>
        <p:grpSpPr>
          <a:xfrm>
            <a:off x="4375485" y="1665611"/>
            <a:ext cx="1871143" cy="1701341"/>
            <a:chOff x="3082035" y="1876349"/>
            <a:chExt cx="1836389" cy="1670932"/>
          </a:xfrm>
        </p:grpSpPr>
        <p:sp>
          <p:nvSpPr>
            <p:cNvPr id="57" name="Rectangle 56">
              <a:extLst>
                <a:ext uri="{FF2B5EF4-FFF2-40B4-BE49-F238E27FC236}">
                  <a16:creationId xmlns:a16="http://schemas.microsoft.com/office/drawing/2014/main" id="{41DD7CE5-A8FA-4A1D-B499-E197CE86C08C}"/>
                </a:ext>
              </a:extLst>
            </p:cNvPr>
            <p:cNvSpPr/>
            <p:nvPr/>
          </p:nvSpPr>
          <p:spPr>
            <a:xfrm>
              <a:off x="3207606" y="1876349"/>
              <a:ext cx="1662379"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62" name="Rounded Rectangle 20">
              <a:extLst>
                <a:ext uri="{FF2B5EF4-FFF2-40B4-BE49-F238E27FC236}">
                  <a16:creationId xmlns:a16="http://schemas.microsoft.com/office/drawing/2014/main" id="{7EBF025B-B0B3-4F4B-8DAB-16167FF551B7}"/>
                </a:ext>
              </a:extLst>
            </p:cNvPr>
            <p:cNvSpPr/>
            <p:nvPr/>
          </p:nvSpPr>
          <p:spPr>
            <a:xfrm>
              <a:off x="3082035" y="3148216"/>
              <a:ext cx="1836389" cy="399065"/>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Signal Preprocessing with Wavelets</a:t>
              </a:r>
              <a:endParaRPr lang="en-US" sz="1260" kern="0" dirty="0">
                <a:solidFill>
                  <a:srgbClr val="002060"/>
                </a:solidFill>
                <a:latin typeface="Arial"/>
                <a:ea typeface="+mn-ea"/>
                <a:cs typeface="Arial" pitchFamily="34" charset="0"/>
              </a:endParaRPr>
            </a:p>
          </p:txBody>
        </p:sp>
        <p:pic>
          <p:nvPicPr>
            <p:cNvPr id="73" name="Picture 72">
              <a:extLst>
                <a:ext uri="{FF2B5EF4-FFF2-40B4-BE49-F238E27FC236}">
                  <a16:creationId xmlns:a16="http://schemas.microsoft.com/office/drawing/2014/main" id="{B15561D2-6042-4BEA-AAF6-1DEB77941CF3}"/>
                </a:ext>
              </a:extLst>
            </p:cNvPr>
            <p:cNvPicPr>
              <a:picLocks noChangeAspect="1"/>
            </p:cNvPicPr>
            <p:nvPr/>
          </p:nvPicPr>
          <p:blipFill rotWithShape="1">
            <a:blip r:embed="rId5"/>
            <a:srcRect l="12082" t="6744" r="7366" b="9629"/>
            <a:stretch/>
          </p:blipFill>
          <p:spPr>
            <a:xfrm>
              <a:off x="3363580" y="1952951"/>
              <a:ext cx="1091783" cy="846131"/>
            </a:xfrm>
            <a:prstGeom prst="rect">
              <a:avLst/>
            </a:prstGeom>
          </p:spPr>
        </p:pic>
        <p:pic>
          <p:nvPicPr>
            <p:cNvPr id="74" name="Picture 73">
              <a:extLst>
                <a:ext uri="{FF2B5EF4-FFF2-40B4-BE49-F238E27FC236}">
                  <a16:creationId xmlns:a16="http://schemas.microsoft.com/office/drawing/2014/main" id="{04E15738-6ABA-4530-BDBD-E1AD67DD2797}"/>
                </a:ext>
              </a:extLst>
            </p:cNvPr>
            <p:cNvPicPr>
              <a:picLocks noChangeAspect="1"/>
            </p:cNvPicPr>
            <p:nvPr/>
          </p:nvPicPr>
          <p:blipFill rotWithShape="1">
            <a:blip r:embed="rId5"/>
            <a:srcRect l="12082" t="6744" r="7366" b="9629"/>
            <a:stretch/>
          </p:blipFill>
          <p:spPr>
            <a:xfrm>
              <a:off x="3500740" y="2090111"/>
              <a:ext cx="1091783" cy="846131"/>
            </a:xfrm>
            <a:prstGeom prst="rect">
              <a:avLst/>
            </a:prstGeom>
          </p:spPr>
        </p:pic>
        <p:pic>
          <p:nvPicPr>
            <p:cNvPr id="75" name="Picture 74">
              <a:extLst>
                <a:ext uri="{FF2B5EF4-FFF2-40B4-BE49-F238E27FC236}">
                  <a16:creationId xmlns:a16="http://schemas.microsoft.com/office/drawing/2014/main" id="{810CDB56-9844-4718-87E7-94A36568B264}"/>
                </a:ext>
              </a:extLst>
            </p:cNvPr>
            <p:cNvPicPr>
              <a:picLocks noChangeAspect="1"/>
            </p:cNvPicPr>
            <p:nvPr/>
          </p:nvPicPr>
          <p:blipFill rotWithShape="1">
            <a:blip r:embed="rId5"/>
            <a:srcRect l="12082" t="6744" r="7366" b="9629"/>
            <a:stretch/>
          </p:blipFill>
          <p:spPr>
            <a:xfrm>
              <a:off x="3637900" y="2227271"/>
              <a:ext cx="1091783" cy="846131"/>
            </a:xfrm>
            <a:prstGeom prst="rect">
              <a:avLst/>
            </a:prstGeom>
          </p:spPr>
        </p:pic>
      </p:grpSp>
      <p:grpSp>
        <p:nvGrpSpPr>
          <p:cNvPr id="14" name="Group 13">
            <a:extLst>
              <a:ext uri="{FF2B5EF4-FFF2-40B4-BE49-F238E27FC236}">
                <a16:creationId xmlns:a16="http://schemas.microsoft.com/office/drawing/2014/main" id="{59DE7EB5-A988-4B4C-BA94-09370A6CF948}"/>
              </a:ext>
            </a:extLst>
          </p:cNvPr>
          <p:cNvGrpSpPr/>
          <p:nvPr/>
        </p:nvGrpSpPr>
        <p:grpSpPr>
          <a:xfrm>
            <a:off x="658977" y="1665611"/>
            <a:ext cx="1845101" cy="1552579"/>
            <a:chOff x="112403" y="1933025"/>
            <a:chExt cx="1845101" cy="1552579"/>
          </a:xfrm>
        </p:grpSpPr>
        <p:sp>
          <p:nvSpPr>
            <p:cNvPr id="52" name="Rectangle 51">
              <a:extLst>
                <a:ext uri="{FF2B5EF4-FFF2-40B4-BE49-F238E27FC236}">
                  <a16:creationId xmlns:a16="http://schemas.microsoft.com/office/drawing/2014/main" id="{24B83968-99D0-4500-B6C4-AE3F9DD012A1}"/>
                </a:ext>
              </a:extLst>
            </p:cNvPr>
            <p:cNvSpPr/>
            <p:nvPr/>
          </p:nvSpPr>
          <p:spPr>
            <a:xfrm>
              <a:off x="112403" y="1933025"/>
              <a:ext cx="1845101" cy="1209751"/>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60" name="Rounded Rectangle 20">
              <a:extLst>
                <a:ext uri="{FF2B5EF4-FFF2-40B4-BE49-F238E27FC236}">
                  <a16:creationId xmlns:a16="http://schemas.microsoft.com/office/drawing/2014/main" id="{B8508F3B-BCBB-47E1-9BF3-29947E0440A8}"/>
                </a:ext>
              </a:extLst>
            </p:cNvPr>
            <p:cNvSpPr/>
            <p:nvPr/>
          </p:nvSpPr>
          <p:spPr>
            <a:xfrm>
              <a:off x="454405" y="3203123"/>
              <a:ext cx="1035869" cy="282481"/>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Seismic Data</a:t>
              </a:r>
              <a:endParaRPr lang="en-US" sz="1260" kern="0" dirty="0">
                <a:solidFill>
                  <a:srgbClr val="002060"/>
                </a:solidFill>
                <a:latin typeface="Arial"/>
                <a:ea typeface="+mn-ea"/>
                <a:cs typeface="Arial" pitchFamily="34" charset="0"/>
              </a:endParaRPr>
            </a:p>
          </p:txBody>
        </p:sp>
        <p:pic>
          <p:nvPicPr>
            <p:cNvPr id="76" name="Picture 75">
              <a:extLst>
                <a:ext uri="{FF2B5EF4-FFF2-40B4-BE49-F238E27FC236}">
                  <a16:creationId xmlns:a16="http://schemas.microsoft.com/office/drawing/2014/main" id="{21CE8FB2-0919-4781-B3CE-1AC3D53C2E65}"/>
                </a:ext>
              </a:extLst>
            </p:cNvPr>
            <p:cNvPicPr>
              <a:picLocks noChangeAspect="1"/>
            </p:cNvPicPr>
            <p:nvPr/>
          </p:nvPicPr>
          <p:blipFill rotWithShape="1">
            <a:blip r:embed="rId6"/>
            <a:srcRect l="28245" r="28245"/>
            <a:stretch/>
          </p:blipFill>
          <p:spPr>
            <a:xfrm>
              <a:off x="303132" y="1956222"/>
              <a:ext cx="1452550" cy="1170536"/>
            </a:xfrm>
            <a:prstGeom prst="rect">
              <a:avLst/>
            </a:prstGeom>
          </p:spPr>
        </p:pic>
      </p:grpSp>
      <p:pic>
        <p:nvPicPr>
          <p:cNvPr id="77" name="Picture 76">
            <a:extLst>
              <a:ext uri="{FF2B5EF4-FFF2-40B4-BE49-F238E27FC236}">
                <a16:creationId xmlns:a16="http://schemas.microsoft.com/office/drawing/2014/main" id="{DA8F3211-786B-43A5-8DE8-C53962ED5686}"/>
              </a:ext>
            </a:extLst>
          </p:cNvPr>
          <p:cNvPicPr>
            <a:picLocks noChangeAspect="1"/>
          </p:cNvPicPr>
          <p:nvPr/>
        </p:nvPicPr>
        <p:blipFill rotWithShape="1">
          <a:blip r:embed="rId7"/>
          <a:srcRect l="24914" r="24914"/>
          <a:stretch/>
        </p:blipFill>
        <p:spPr>
          <a:xfrm>
            <a:off x="4145432" y="3670799"/>
            <a:ext cx="2475531" cy="1717692"/>
          </a:xfrm>
          <a:prstGeom prst="rect">
            <a:avLst/>
          </a:prstGeom>
        </p:spPr>
      </p:pic>
      <p:sp>
        <p:nvSpPr>
          <p:cNvPr id="78" name="Rounded Rectangle 20">
            <a:extLst>
              <a:ext uri="{FF2B5EF4-FFF2-40B4-BE49-F238E27FC236}">
                <a16:creationId xmlns:a16="http://schemas.microsoft.com/office/drawing/2014/main" id="{DF7E50B2-B5DD-4EA2-8424-46BD4B949FAB}"/>
              </a:ext>
            </a:extLst>
          </p:cNvPr>
          <p:cNvSpPr/>
          <p:nvPr/>
        </p:nvSpPr>
        <p:spPr>
          <a:xfrm>
            <a:off x="4397500" y="5525081"/>
            <a:ext cx="1979485" cy="346853"/>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Segmented Seismic Data</a:t>
            </a:r>
            <a:endParaRPr lang="en-US" sz="1260" kern="0" dirty="0">
              <a:solidFill>
                <a:srgbClr val="002060"/>
              </a:solidFill>
              <a:latin typeface="Arial"/>
              <a:ea typeface="+mn-ea"/>
              <a:cs typeface="Arial" pitchFamily="34" charset="0"/>
            </a:endParaRPr>
          </a:p>
        </p:txBody>
      </p:sp>
      <p:sp>
        <p:nvSpPr>
          <p:cNvPr id="54" name="Rectangle 53">
            <a:extLst>
              <a:ext uri="{FF2B5EF4-FFF2-40B4-BE49-F238E27FC236}">
                <a16:creationId xmlns:a16="http://schemas.microsoft.com/office/drawing/2014/main" id="{4C063459-1052-4288-98BE-3D9546B364D6}"/>
              </a:ext>
            </a:extLst>
          </p:cNvPr>
          <p:cNvSpPr/>
          <p:nvPr/>
        </p:nvSpPr>
        <p:spPr>
          <a:xfrm>
            <a:off x="658978" y="3984279"/>
            <a:ext cx="1845100" cy="1212310"/>
          </a:xfrm>
          <a:prstGeom prst="rect">
            <a:avLst/>
          </a:prstGeom>
          <a:solidFill>
            <a:sysClr val="window" lastClr="FFFFFF"/>
          </a:solidFill>
          <a:ln w="25400" cap="flat" cmpd="sng" algn="ctr">
            <a:solidFill>
              <a:srgbClr val="125687"/>
            </a:solidFill>
            <a:prstDash val="solid"/>
          </a:ln>
          <a:effectLst>
            <a:outerShdw blurRad="50800" dist="38100" dir="2700000" algn="tl" rotWithShape="0">
              <a:prstClr val="black">
                <a:alpha val="40000"/>
              </a:prstClr>
            </a:outerShdw>
          </a:effectLst>
        </p:spPr>
        <p:txBody>
          <a:bodyPr rtlCol="0" anchor="ctr"/>
          <a:lstStyle/>
          <a:p>
            <a:pPr algn="ctr" defTabSz="822960" fontAlgn="auto">
              <a:spcBef>
                <a:spcPts val="0"/>
              </a:spcBef>
              <a:spcAft>
                <a:spcPts val="0"/>
              </a:spcAft>
              <a:defRPr/>
            </a:pPr>
            <a:endParaRPr lang="en-US" sz="1620" b="1" kern="0" dirty="0">
              <a:solidFill>
                <a:prstClr val="white"/>
              </a:solidFill>
              <a:latin typeface="Arial"/>
              <a:ea typeface="+mn-ea"/>
              <a:cs typeface="Arial" pitchFamily="34" charset="0"/>
            </a:endParaRPr>
          </a:p>
        </p:txBody>
      </p:sp>
      <p:sp>
        <p:nvSpPr>
          <p:cNvPr id="63" name="Rounded Rectangle 20">
            <a:extLst>
              <a:ext uri="{FF2B5EF4-FFF2-40B4-BE49-F238E27FC236}">
                <a16:creationId xmlns:a16="http://schemas.microsoft.com/office/drawing/2014/main" id="{332F9656-66B8-48AC-9098-DF63B2045DC1}"/>
              </a:ext>
            </a:extLst>
          </p:cNvPr>
          <p:cNvSpPr/>
          <p:nvPr/>
        </p:nvSpPr>
        <p:spPr>
          <a:xfrm>
            <a:off x="805791" y="5287292"/>
            <a:ext cx="1327634" cy="503769"/>
          </a:xfrm>
          <a:prstGeom prst="roundRect">
            <a:avLst/>
          </a:prstGeom>
          <a:solidFill>
            <a:sysClr val="window" lastClr="FFFFFF"/>
          </a:solidFill>
          <a:ln w="3175" cap="flat" cmpd="sng" algn="ctr">
            <a:solidFill>
              <a:srgbClr val="176DAD"/>
            </a:solidFill>
            <a:prstDash val="solid"/>
          </a:ln>
          <a:effectLst>
            <a:outerShdw blurRad="50800" dist="38100" dir="2700000" algn="tl" rotWithShape="0">
              <a:prstClr val="black">
                <a:alpha val="40000"/>
              </a:prstClr>
            </a:outerShdw>
          </a:effectLst>
        </p:spPr>
        <p:txBody>
          <a:bodyPr rtlCol="0" anchor="t"/>
          <a:lstStyle/>
          <a:p>
            <a:pPr algn="ctr" defTabSz="822960" fontAlgn="auto">
              <a:spcBef>
                <a:spcPts val="0"/>
              </a:spcBef>
              <a:spcAft>
                <a:spcPts val="0"/>
              </a:spcAft>
              <a:defRPr/>
            </a:pPr>
            <a:r>
              <a:rPr lang="en-US" sz="1080" kern="0" dirty="0">
                <a:solidFill>
                  <a:srgbClr val="002060"/>
                </a:solidFill>
                <a:latin typeface="Arial"/>
                <a:ea typeface="+mn-ea"/>
                <a:cs typeface="Arial" pitchFamily="34" charset="0"/>
              </a:rPr>
              <a:t>Deploy network on NVIDIA GPU</a:t>
            </a:r>
          </a:p>
        </p:txBody>
      </p:sp>
      <p:sp>
        <p:nvSpPr>
          <p:cNvPr id="61" name="Arrow: Right 60">
            <a:extLst>
              <a:ext uri="{FF2B5EF4-FFF2-40B4-BE49-F238E27FC236}">
                <a16:creationId xmlns:a16="http://schemas.microsoft.com/office/drawing/2014/main" id="{7A8B9086-BFE8-45B7-AECA-5ADA6A715D37}"/>
              </a:ext>
            </a:extLst>
          </p:cNvPr>
          <p:cNvSpPr/>
          <p:nvPr/>
        </p:nvSpPr>
        <p:spPr>
          <a:xfrm>
            <a:off x="6928215" y="2314028"/>
            <a:ext cx="938940" cy="42153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prstClr val="white"/>
              </a:solidFill>
              <a:latin typeface="Arial" pitchFamily="34" charset="0"/>
              <a:cs typeface="Arial" pitchFamily="34" charset="0"/>
            </a:endParaRPr>
          </a:p>
        </p:txBody>
      </p:sp>
      <p:sp>
        <p:nvSpPr>
          <p:cNvPr id="18" name="Arrow: Curved Left 17">
            <a:extLst>
              <a:ext uri="{FF2B5EF4-FFF2-40B4-BE49-F238E27FC236}">
                <a16:creationId xmlns:a16="http://schemas.microsoft.com/office/drawing/2014/main" id="{E656B886-1AE6-4A51-8540-1E2A076C20C2}"/>
              </a:ext>
            </a:extLst>
          </p:cNvPr>
          <p:cNvSpPr/>
          <p:nvPr/>
        </p:nvSpPr>
        <p:spPr>
          <a:xfrm>
            <a:off x="9568386" y="3659733"/>
            <a:ext cx="414669" cy="552893"/>
          </a:xfrm>
          <a:prstGeom prst="curved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Curved Left 69">
            <a:extLst>
              <a:ext uri="{FF2B5EF4-FFF2-40B4-BE49-F238E27FC236}">
                <a16:creationId xmlns:a16="http://schemas.microsoft.com/office/drawing/2014/main" id="{955B6799-462E-4784-A85B-98019D934124}"/>
              </a:ext>
            </a:extLst>
          </p:cNvPr>
          <p:cNvSpPr/>
          <p:nvPr/>
        </p:nvSpPr>
        <p:spPr>
          <a:xfrm rot="10800000">
            <a:off x="8873048" y="3611500"/>
            <a:ext cx="414669" cy="552893"/>
          </a:xfrm>
          <a:prstGeom prst="curved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a:extLst>
              <a:ext uri="{FF2B5EF4-FFF2-40B4-BE49-F238E27FC236}">
                <a16:creationId xmlns:a16="http://schemas.microsoft.com/office/drawing/2014/main" id="{387A7166-A445-4937-9B7F-B62B49A6BAC1}"/>
              </a:ext>
            </a:extLst>
          </p:cNvPr>
          <p:cNvPicPr>
            <a:picLocks noChangeAspect="1"/>
          </p:cNvPicPr>
          <p:nvPr/>
        </p:nvPicPr>
        <p:blipFill>
          <a:blip r:embed="rId8"/>
          <a:stretch>
            <a:fillRect/>
          </a:stretch>
        </p:blipFill>
        <p:spPr>
          <a:xfrm>
            <a:off x="686856" y="4119974"/>
            <a:ext cx="1799509" cy="941124"/>
          </a:xfrm>
          <a:prstGeom prst="rect">
            <a:avLst/>
          </a:prstGeom>
        </p:spPr>
      </p:pic>
    </p:spTree>
    <p:extLst>
      <p:ext uri="{BB962C8B-B14F-4D97-AF65-F5344CB8AC3E}">
        <p14:creationId xmlns:p14="http://schemas.microsoft.com/office/powerpoint/2010/main" val="190863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255886-421B-434F-9E91-6FF5E211070A}"/>
              </a:ext>
            </a:extLst>
          </p:cNvPr>
          <p:cNvSpPr>
            <a:spLocks noGrp="1"/>
          </p:cNvSpPr>
          <p:nvPr>
            <p:ph type="title"/>
          </p:nvPr>
        </p:nvSpPr>
        <p:spPr>
          <a:xfrm>
            <a:off x="498348" y="2790634"/>
            <a:ext cx="9976104" cy="590931"/>
          </a:xfrm>
        </p:spPr>
        <p:txBody>
          <a:bodyPr/>
          <a:lstStyle/>
          <a:p>
            <a:r>
              <a:rPr lang="en-US" dirty="0"/>
              <a:t>CASE STUDY</a:t>
            </a:r>
          </a:p>
        </p:txBody>
      </p:sp>
    </p:spTree>
    <p:extLst>
      <p:ext uri="{BB962C8B-B14F-4D97-AF65-F5344CB8AC3E}">
        <p14:creationId xmlns:p14="http://schemas.microsoft.com/office/powerpoint/2010/main" val="168752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93E6EF-B154-44F3-9173-DB0DBC788A24}"/>
              </a:ext>
            </a:extLst>
          </p:cNvPr>
          <p:cNvSpPr>
            <a:spLocks noGrp="1"/>
          </p:cNvSpPr>
          <p:nvPr>
            <p:ph type="title"/>
          </p:nvPr>
        </p:nvSpPr>
        <p:spPr>
          <a:xfrm>
            <a:off x="445185" y="1106117"/>
            <a:ext cx="9976104" cy="590931"/>
          </a:xfrm>
        </p:spPr>
        <p:txBody>
          <a:bodyPr/>
          <a:lstStyle/>
          <a:p>
            <a:r>
              <a:rPr lang="en-US" dirty="0"/>
              <a:t>the proposed workflow has already been demonstrated successfully on polar ice sheets</a:t>
            </a:r>
          </a:p>
        </p:txBody>
      </p:sp>
      <p:pic>
        <p:nvPicPr>
          <p:cNvPr id="9" name="Picture 2" descr="Image showing ice surface, internal layering and bedrock (jagged line at bottom of image) in thick ice between Dome C and Vostok. ">
            <a:extLst>
              <a:ext uri="{FF2B5EF4-FFF2-40B4-BE49-F238E27FC236}">
                <a16:creationId xmlns:a16="http://schemas.microsoft.com/office/drawing/2014/main" id="{8BB757B4-D621-4FEC-8E16-148D6A7EEC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4172" y="1915681"/>
            <a:ext cx="4356913" cy="32699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294D86BC-2CB9-4BFC-AC2D-262F13803099}"/>
              </a:ext>
            </a:extLst>
          </p:cNvPr>
          <p:cNvCxnSpPr>
            <a:cxnSpLocks/>
          </p:cNvCxnSpPr>
          <p:nvPr/>
        </p:nvCxnSpPr>
        <p:spPr>
          <a:xfrm>
            <a:off x="1672856" y="2358989"/>
            <a:ext cx="88427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BCD3BD-C1C6-4412-A8E6-8D851D48F120}"/>
              </a:ext>
            </a:extLst>
          </p:cNvPr>
          <p:cNvSpPr txBox="1"/>
          <p:nvPr/>
        </p:nvSpPr>
        <p:spPr>
          <a:xfrm>
            <a:off x="-75507" y="2094884"/>
            <a:ext cx="2362200" cy="523220"/>
          </a:xfrm>
          <a:prstGeom prst="rect">
            <a:avLst/>
          </a:prstGeom>
          <a:noFill/>
        </p:spPr>
        <p:txBody>
          <a:bodyPr wrap="square" rtlCol="0">
            <a:spAutoFit/>
          </a:bodyPr>
          <a:lstStyle/>
          <a:p>
            <a:r>
              <a:rPr lang="en-US" sz="2800" dirty="0" err="1">
                <a:solidFill>
                  <a:schemeClr val="bg1"/>
                </a:solidFill>
                <a:latin typeface="Arial" pitchFamily="34" charset="0"/>
                <a:cs typeface="Arial" pitchFamily="34" charset="0"/>
              </a:rPr>
              <a:t>Icesheets</a:t>
            </a:r>
            <a:r>
              <a:rPr lang="en-US" sz="2800" dirty="0">
                <a:solidFill>
                  <a:schemeClr val="bg1"/>
                </a:solidFill>
                <a:latin typeface="Arial" pitchFamily="34" charset="0"/>
                <a:cs typeface="Arial" pitchFamily="34" charset="0"/>
              </a:rPr>
              <a:t> </a:t>
            </a:r>
          </a:p>
        </p:txBody>
      </p:sp>
      <p:sp>
        <p:nvSpPr>
          <p:cNvPr id="12" name="TextBox 11">
            <a:extLst>
              <a:ext uri="{FF2B5EF4-FFF2-40B4-BE49-F238E27FC236}">
                <a16:creationId xmlns:a16="http://schemas.microsoft.com/office/drawing/2014/main" id="{76A19A0B-B5E7-4298-8EF7-FC03213464EA}"/>
              </a:ext>
            </a:extLst>
          </p:cNvPr>
          <p:cNvSpPr txBox="1"/>
          <p:nvPr/>
        </p:nvSpPr>
        <p:spPr>
          <a:xfrm>
            <a:off x="-75507" y="4290228"/>
            <a:ext cx="2362200" cy="523220"/>
          </a:xfrm>
          <a:prstGeom prst="rect">
            <a:avLst/>
          </a:prstGeom>
          <a:noFill/>
        </p:spPr>
        <p:txBody>
          <a:bodyPr wrap="square" rtlCol="0">
            <a:spAutoFit/>
          </a:bodyPr>
          <a:lstStyle/>
          <a:p>
            <a:r>
              <a:rPr lang="en-US" sz="2800" dirty="0">
                <a:solidFill>
                  <a:schemeClr val="bg1"/>
                </a:solidFill>
                <a:latin typeface="Arial" pitchFamily="34" charset="0"/>
                <a:cs typeface="Arial" pitchFamily="34" charset="0"/>
              </a:rPr>
              <a:t>Bedrock</a:t>
            </a:r>
          </a:p>
        </p:txBody>
      </p:sp>
      <p:cxnSp>
        <p:nvCxnSpPr>
          <p:cNvPr id="13" name="Straight Arrow Connector 12">
            <a:extLst>
              <a:ext uri="{FF2B5EF4-FFF2-40B4-BE49-F238E27FC236}">
                <a16:creationId xmlns:a16="http://schemas.microsoft.com/office/drawing/2014/main" id="{1CCF9A26-A6EB-477B-953C-9920FC81F96D}"/>
              </a:ext>
            </a:extLst>
          </p:cNvPr>
          <p:cNvCxnSpPr>
            <a:cxnSpLocks/>
          </p:cNvCxnSpPr>
          <p:nvPr/>
        </p:nvCxnSpPr>
        <p:spPr>
          <a:xfrm>
            <a:off x="1356958" y="4574928"/>
            <a:ext cx="107789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EFDD0F0-8AA2-4B58-8022-486020E02484}"/>
              </a:ext>
            </a:extLst>
          </p:cNvPr>
          <p:cNvPicPr>
            <a:picLocks noChangeAspect="1"/>
          </p:cNvPicPr>
          <p:nvPr/>
        </p:nvPicPr>
        <p:blipFill>
          <a:blip r:embed="rId3"/>
          <a:stretch>
            <a:fillRect/>
          </a:stretch>
        </p:blipFill>
        <p:spPr>
          <a:xfrm>
            <a:off x="6964325" y="2094884"/>
            <a:ext cx="4193823" cy="2911583"/>
          </a:xfrm>
          <a:prstGeom prst="rect">
            <a:avLst/>
          </a:prstGeom>
        </p:spPr>
      </p:pic>
      <p:sp>
        <p:nvSpPr>
          <p:cNvPr id="19" name="Arrow: Right 18">
            <a:extLst>
              <a:ext uri="{FF2B5EF4-FFF2-40B4-BE49-F238E27FC236}">
                <a16:creationId xmlns:a16="http://schemas.microsoft.com/office/drawing/2014/main" id="{B6FD373C-B17E-4214-A0AA-59089B48C3DB}"/>
              </a:ext>
            </a:extLst>
          </p:cNvPr>
          <p:cNvSpPr/>
          <p:nvPr/>
        </p:nvSpPr>
        <p:spPr>
          <a:xfrm>
            <a:off x="5788299" y="3286424"/>
            <a:ext cx="938940" cy="421536"/>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fontAlgn="auto">
              <a:spcBef>
                <a:spcPts val="0"/>
              </a:spcBef>
              <a:spcAft>
                <a:spcPts val="0"/>
              </a:spcAft>
              <a:defRPr/>
            </a:pPr>
            <a:endParaRPr lang="en-US" sz="162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73722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35BF-76C5-4463-BD04-A2BAC77E8559}"/>
              </a:ext>
            </a:extLst>
          </p:cNvPr>
          <p:cNvSpPr>
            <a:spLocks noGrp="1"/>
          </p:cNvSpPr>
          <p:nvPr>
            <p:ph type="title"/>
          </p:nvPr>
        </p:nvSpPr>
        <p:spPr>
          <a:xfrm>
            <a:off x="450059" y="487561"/>
            <a:ext cx="9976104" cy="590931"/>
          </a:xfrm>
        </p:spPr>
        <p:txBody>
          <a:bodyPr/>
          <a:lstStyle/>
          <a:p>
            <a:r>
              <a:rPr lang="en-US" dirty="0"/>
              <a:t>Radar data of Antarctic ice sheets are analogous to seismic data</a:t>
            </a:r>
          </a:p>
        </p:txBody>
      </p:sp>
      <p:pic>
        <p:nvPicPr>
          <p:cNvPr id="5" name="Content Placeholder 5" descr="A close up of a map&#10;&#10;Description automatically generated">
            <a:extLst>
              <a:ext uri="{FF2B5EF4-FFF2-40B4-BE49-F238E27FC236}">
                <a16:creationId xmlns:a16="http://schemas.microsoft.com/office/drawing/2014/main" id="{19EEF0A2-58E2-490C-8213-2130EA2D9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688" y="1212854"/>
            <a:ext cx="7061130" cy="4581890"/>
          </a:xfrm>
          <a:prstGeom prst="rect">
            <a:avLst/>
          </a:prstGeom>
        </p:spPr>
      </p:pic>
    </p:spTree>
    <p:extLst>
      <p:ext uri="{BB962C8B-B14F-4D97-AF65-F5344CB8AC3E}">
        <p14:creationId xmlns:p14="http://schemas.microsoft.com/office/powerpoint/2010/main" val="191419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104E0AD-9D92-4503-BFD5-85AAC4C31392}"/>
              </a:ext>
            </a:extLst>
          </p:cNvPr>
          <p:cNvPicPr>
            <a:picLocks noChangeAspect="1"/>
          </p:cNvPicPr>
          <p:nvPr/>
        </p:nvPicPr>
        <p:blipFill rotWithShape="1">
          <a:blip r:embed="rId2"/>
          <a:srcRect l="4105" t="7386" r="4886" b="3725"/>
          <a:stretch/>
        </p:blipFill>
        <p:spPr>
          <a:xfrm>
            <a:off x="4203001" y="1640075"/>
            <a:ext cx="2416014" cy="1509554"/>
          </a:xfrm>
          <a:prstGeom prst="rect">
            <a:avLst/>
          </a:prstGeom>
        </p:spPr>
      </p:pic>
      <p:pic>
        <p:nvPicPr>
          <p:cNvPr id="13" name="Picture 2" descr="Image result for twin otter cresis">
            <a:extLst>
              <a:ext uri="{FF2B5EF4-FFF2-40B4-BE49-F238E27FC236}">
                <a16:creationId xmlns:a16="http://schemas.microsoft.com/office/drawing/2014/main" id="{81D7E1DB-1476-43C4-8B13-1A746448CD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6031" y="1651195"/>
            <a:ext cx="2129978" cy="15015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653C6F3-1F42-4792-B311-D02F087EB8CC}"/>
              </a:ext>
            </a:extLst>
          </p:cNvPr>
          <p:cNvSpPr txBox="1"/>
          <p:nvPr/>
        </p:nvSpPr>
        <p:spPr>
          <a:xfrm>
            <a:off x="4211327" y="3392978"/>
            <a:ext cx="4423689" cy="2779222"/>
          </a:xfrm>
          <a:prstGeom prst="rect">
            <a:avLst/>
          </a:prstGeom>
          <a:noFill/>
        </p:spPr>
        <p:txBody>
          <a:bodyPr wrap="square" rtlCol="0">
            <a:spAutoFit/>
          </a:bodyPr>
          <a:lstStyle/>
          <a:p>
            <a:pPr marL="257175" indent="-257175">
              <a:buFont typeface="Arial" panose="020B0604020202020204" pitchFamily="34" charset="0"/>
              <a:buChar char="•"/>
            </a:pPr>
            <a:r>
              <a:rPr lang="en-US" sz="1260" dirty="0">
                <a:solidFill>
                  <a:srgbClr val="0070C0"/>
                </a:solidFill>
              </a:rPr>
              <a:t>Season                 	        2012		2009</a:t>
            </a:r>
          </a:p>
          <a:p>
            <a:pPr marL="257175" indent="-257175">
              <a:buFont typeface="Arial" panose="020B0604020202020204" pitchFamily="34" charset="0"/>
              <a:buChar char="•"/>
            </a:pPr>
            <a:r>
              <a:rPr lang="en-US" sz="1260" dirty="0">
                <a:solidFill>
                  <a:srgbClr val="0070C0"/>
                </a:solidFill>
              </a:rPr>
              <a:t>Operating frequency       180-210 MHz	140-160 MHz</a:t>
            </a:r>
          </a:p>
          <a:p>
            <a:pPr marL="257175" indent="-257175">
              <a:buFont typeface="Arial" panose="020B0604020202020204" pitchFamily="34" charset="0"/>
              <a:buChar char="•"/>
            </a:pPr>
            <a:r>
              <a:rPr lang="en-US" sz="1260" dirty="0">
                <a:solidFill>
                  <a:srgbClr val="0070C0"/>
                </a:solidFill>
              </a:rPr>
              <a:t>Pulse Duration                1,3,10 </a:t>
            </a:r>
            <a:r>
              <a:rPr lang="en-US" sz="1260" dirty="0">
                <a:solidFill>
                  <a:srgbClr val="0070C0"/>
                </a:solidFill>
                <a:sym typeface="Symbol" panose="05050102010706020507" pitchFamily="18" charset="2"/>
              </a:rPr>
              <a:t>s	1,3,10 s</a:t>
            </a:r>
          </a:p>
          <a:p>
            <a:pPr marL="257175" indent="-257175">
              <a:buFont typeface="Arial" panose="020B0604020202020204" pitchFamily="34" charset="0"/>
              <a:buChar char="•"/>
            </a:pPr>
            <a:r>
              <a:rPr lang="en-US" sz="1260" dirty="0">
                <a:solidFill>
                  <a:srgbClr val="0070C0"/>
                </a:solidFill>
                <a:sym typeface="Symbol" panose="05050102010706020507" pitchFamily="18" charset="2"/>
              </a:rPr>
              <a:t>Sampling </a:t>
            </a:r>
            <a:r>
              <a:rPr lang="en-US" sz="1260" dirty="0" err="1">
                <a:solidFill>
                  <a:srgbClr val="0070C0"/>
                </a:solidFill>
                <a:sym typeface="Symbol" panose="05050102010706020507" pitchFamily="18" charset="2"/>
              </a:rPr>
              <a:t>freq</a:t>
            </a:r>
            <a:r>
              <a:rPr lang="en-US" sz="1260" dirty="0">
                <a:solidFill>
                  <a:srgbClr val="0070C0"/>
                </a:solidFill>
                <a:sym typeface="Symbol" panose="05050102010706020507" pitchFamily="18" charset="2"/>
              </a:rPr>
              <a:t>                 111.11MHz	120 MHz</a:t>
            </a:r>
          </a:p>
          <a:p>
            <a:pPr marL="257175" indent="-257175">
              <a:buFont typeface="Arial" panose="020B0604020202020204" pitchFamily="34" charset="0"/>
              <a:buChar char="•"/>
            </a:pPr>
            <a:r>
              <a:rPr lang="en-US" sz="1260" dirty="0">
                <a:solidFill>
                  <a:srgbClr val="0070C0"/>
                </a:solidFill>
                <a:sym typeface="Symbol" panose="05050102010706020507" pitchFamily="18" charset="2"/>
              </a:rPr>
              <a:t>Max </a:t>
            </a:r>
            <a:r>
              <a:rPr lang="en-US" sz="1260" dirty="0" err="1">
                <a:solidFill>
                  <a:srgbClr val="0070C0"/>
                </a:solidFill>
                <a:sym typeface="Symbol" panose="05050102010706020507" pitchFamily="18" charset="2"/>
              </a:rPr>
              <a:t>Tx</a:t>
            </a:r>
            <a:r>
              <a:rPr lang="en-US" sz="1260" dirty="0">
                <a:solidFill>
                  <a:srgbClr val="0070C0"/>
                </a:solidFill>
                <a:sym typeface="Symbol" panose="05050102010706020507" pitchFamily="18" charset="2"/>
              </a:rPr>
              <a:t> channels             8		6</a:t>
            </a:r>
          </a:p>
          <a:p>
            <a:pPr marL="257175" indent="-257175">
              <a:buFont typeface="Arial" panose="020B0604020202020204" pitchFamily="34" charset="0"/>
              <a:buChar char="•"/>
            </a:pPr>
            <a:r>
              <a:rPr lang="en-US" sz="1260" dirty="0">
                <a:solidFill>
                  <a:srgbClr val="0070C0"/>
                </a:solidFill>
                <a:sym typeface="Symbol" panose="05050102010706020507" pitchFamily="18" charset="2"/>
              </a:rPr>
              <a:t>Max Rx channels  	        16		6</a:t>
            </a:r>
          </a:p>
          <a:p>
            <a:pPr marL="257175" indent="-257175">
              <a:buFont typeface="Arial" panose="020B0604020202020204" pitchFamily="34" charset="0"/>
              <a:buChar char="•"/>
            </a:pPr>
            <a:r>
              <a:rPr lang="en-US" sz="1260" dirty="0">
                <a:solidFill>
                  <a:srgbClr val="0070C0"/>
                </a:solidFill>
                <a:sym typeface="Symbol" panose="05050102010706020507" pitchFamily="18" charset="2"/>
              </a:rPr>
              <a:t>Peak </a:t>
            </a:r>
            <a:r>
              <a:rPr lang="en-US" sz="1260" dirty="0" err="1">
                <a:solidFill>
                  <a:srgbClr val="0070C0"/>
                </a:solidFill>
                <a:sym typeface="Symbol" panose="05050102010706020507" pitchFamily="18" charset="2"/>
              </a:rPr>
              <a:t>Tx</a:t>
            </a:r>
            <a:r>
              <a:rPr lang="en-US" sz="1260" dirty="0">
                <a:solidFill>
                  <a:srgbClr val="0070C0"/>
                </a:solidFill>
                <a:sym typeface="Symbol" panose="05050102010706020507" pitchFamily="18" charset="2"/>
              </a:rPr>
              <a:t> Power 	        ~1200W	~800W</a:t>
            </a:r>
          </a:p>
          <a:p>
            <a:pPr marL="257175" indent="-257175">
              <a:buFont typeface="Arial" panose="020B0604020202020204" pitchFamily="34" charset="0"/>
              <a:buChar char="•"/>
            </a:pPr>
            <a:r>
              <a:rPr lang="en-US" sz="1260" dirty="0">
                <a:solidFill>
                  <a:srgbClr val="0070C0"/>
                </a:solidFill>
                <a:sym typeface="Symbol" panose="05050102010706020507" pitchFamily="18" charset="2"/>
              </a:rPr>
              <a:t>A/D resolution                 12 bits	12 bits</a:t>
            </a:r>
          </a:p>
          <a:p>
            <a:pPr marL="257175" indent="-257175">
              <a:buFont typeface="Arial" panose="020B0604020202020204" pitchFamily="34" charset="0"/>
              <a:buChar char="•"/>
            </a:pPr>
            <a:r>
              <a:rPr lang="en-US" sz="1260" dirty="0">
                <a:solidFill>
                  <a:srgbClr val="0070C0"/>
                </a:solidFill>
                <a:sym typeface="Symbol" panose="05050102010706020507" pitchFamily="18" charset="2"/>
              </a:rPr>
              <a:t>Min detectable signal     -161 </a:t>
            </a:r>
            <a:r>
              <a:rPr lang="en-US" sz="1260" dirty="0" err="1">
                <a:solidFill>
                  <a:srgbClr val="0070C0"/>
                </a:solidFill>
                <a:sym typeface="Symbol" panose="05050102010706020507" pitchFamily="18" charset="2"/>
              </a:rPr>
              <a:t>dBm</a:t>
            </a:r>
            <a:r>
              <a:rPr lang="en-US" sz="1260" dirty="0">
                <a:solidFill>
                  <a:srgbClr val="0070C0"/>
                </a:solidFill>
                <a:sym typeface="Symbol" panose="05050102010706020507" pitchFamily="18" charset="2"/>
              </a:rPr>
              <a:t>	-161 </a:t>
            </a:r>
            <a:r>
              <a:rPr lang="en-US" sz="1260" dirty="0" err="1">
                <a:solidFill>
                  <a:srgbClr val="0070C0"/>
                </a:solidFill>
                <a:sym typeface="Symbol" panose="05050102010706020507" pitchFamily="18" charset="2"/>
              </a:rPr>
              <a:t>dBm</a:t>
            </a:r>
            <a:endParaRPr lang="en-US" sz="1260" dirty="0">
              <a:solidFill>
                <a:srgbClr val="0070C0"/>
              </a:solidFill>
              <a:sym typeface="Symbol" panose="05050102010706020507" pitchFamily="18" charset="2"/>
            </a:endParaRPr>
          </a:p>
          <a:p>
            <a:pPr marL="257175" indent="-257175">
              <a:buFont typeface="Arial" panose="020B0604020202020204" pitchFamily="34" charset="0"/>
              <a:buChar char="•"/>
            </a:pPr>
            <a:r>
              <a:rPr lang="en-US" sz="1260" dirty="0">
                <a:solidFill>
                  <a:srgbClr val="0070C0"/>
                </a:solidFill>
                <a:sym typeface="Symbol" panose="05050102010706020507" pitchFamily="18" charset="2"/>
              </a:rPr>
              <a:t>Noise Figure                   5 dB		5 dB</a:t>
            </a:r>
          </a:p>
          <a:p>
            <a:pPr marL="257175" indent="-257175">
              <a:buFont typeface="Arial" panose="020B0604020202020204" pitchFamily="34" charset="0"/>
              <a:buChar char="•"/>
            </a:pPr>
            <a:r>
              <a:rPr lang="en-US" sz="1260" dirty="0">
                <a:solidFill>
                  <a:srgbClr val="0070C0"/>
                </a:solidFill>
                <a:sym typeface="Symbol" panose="05050102010706020507" pitchFamily="18" charset="2"/>
              </a:rPr>
              <a:t>Platform 	        NASA P3	Twin Otter</a:t>
            </a:r>
            <a:endParaRPr lang="en-US" sz="1260" dirty="0">
              <a:sym typeface="Symbol" panose="05050102010706020507" pitchFamily="18" charset="2"/>
            </a:endParaRPr>
          </a:p>
          <a:p>
            <a:pPr marL="257175" indent="-257175">
              <a:buFont typeface="Arial" panose="020B0604020202020204" pitchFamily="34" charset="0"/>
              <a:buChar char="•"/>
            </a:pPr>
            <a:endParaRPr lang="en-US" dirty="0"/>
          </a:p>
          <a:p>
            <a:pPr marL="257175" indent="-257175">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317ADB7E-65E1-421F-908C-05D5478F4BB6}"/>
              </a:ext>
            </a:extLst>
          </p:cNvPr>
          <p:cNvSpPr txBox="1"/>
          <p:nvPr/>
        </p:nvSpPr>
        <p:spPr>
          <a:xfrm>
            <a:off x="3832327" y="3088909"/>
            <a:ext cx="5006339" cy="369332"/>
          </a:xfrm>
          <a:prstGeom prst="rect">
            <a:avLst/>
          </a:prstGeom>
          <a:noFill/>
        </p:spPr>
        <p:txBody>
          <a:bodyPr wrap="square" rtlCol="0">
            <a:spAutoFit/>
          </a:bodyPr>
          <a:lstStyle/>
          <a:p>
            <a:pPr algn="ctr"/>
            <a:r>
              <a:rPr lang="en-US" b="1" dirty="0">
                <a:solidFill>
                  <a:srgbClr val="00B050"/>
                </a:solidFill>
              </a:rPr>
              <a:t>System parameters</a:t>
            </a:r>
            <a:endParaRPr lang="en-US" sz="1080" i="1" dirty="0">
              <a:solidFill>
                <a:srgbClr val="00B050"/>
              </a:solidFill>
            </a:endParaRPr>
          </a:p>
        </p:txBody>
      </p:sp>
      <p:sp>
        <p:nvSpPr>
          <p:cNvPr id="27" name="Title 1">
            <a:extLst>
              <a:ext uri="{FF2B5EF4-FFF2-40B4-BE49-F238E27FC236}">
                <a16:creationId xmlns:a16="http://schemas.microsoft.com/office/drawing/2014/main" id="{83287AA3-4DDC-4F1D-B28C-9302525F860B}"/>
              </a:ext>
            </a:extLst>
          </p:cNvPr>
          <p:cNvSpPr>
            <a:spLocks noGrp="1"/>
          </p:cNvSpPr>
          <p:nvPr>
            <p:ph type="title"/>
          </p:nvPr>
        </p:nvSpPr>
        <p:spPr/>
        <p:txBody>
          <a:bodyPr/>
          <a:lstStyle/>
          <a:p>
            <a:r>
              <a:rPr lang="en-US" dirty="0"/>
              <a:t>Case Study Data </a:t>
            </a:r>
          </a:p>
        </p:txBody>
      </p:sp>
      <p:pic>
        <p:nvPicPr>
          <p:cNvPr id="7170" name="Picture 2" descr="Image result for cresis mcords radar">
            <a:extLst>
              <a:ext uri="{FF2B5EF4-FFF2-40B4-BE49-F238E27FC236}">
                <a16:creationId xmlns:a16="http://schemas.microsoft.com/office/drawing/2014/main" id="{7E3BC971-6FCA-40E9-BE16-7AB98BE284EC}"/>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a:ext>
            </a:extLst>
          </a:blip>
          <a:srcRect/>
          <a:stretch/>
        </p:blipFill>
        <p:spPr bwMode="auto">
          <a:xfrm>
            <a:off x="30214" y="2015299"/>
            <a:ext cx="4088229" cy="3419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33445CB-5BA3-4E85-BFD2-3CBCE8013F6D}"/>
              </a:ext>
            </a:extLst>
          </p:cNvPr>
          <p:cNvSpPr>
            <a:spLocks noGrp="1"/>
          </p:cNvSpPr>
          <p:nvPr>
            <p:ph type="body" sz="quarter" idx="10"/>
          </p:nvPr>
        </p:nvSpPr>
        <p:spPr/>
        <p:txBody>
          <a:bodyPr/>
          <a:lstStyle/>
          <a:p>
            <a:r>
              <a:rPr lang="en-US" b="1" dirty="0" err="1">
                <a:solidFill>
                  <a:schemeClr val="bg1"/>
                </a:solidFill>
              </a:rPr>
              <a:t>MCoRDS</a:t>
            </a:r>
            <a:r>
              <a:rPr lang="en-US" b="1" dirty="0">
                <a:solidFill>
                  <a:schemeClr val="bg1"/>
                </a:solidFill>
              </a:rPr>
              <a:t>/I – Multichannel Coherent Radar Depth Sounder/Imager</a:t>
            </a:r>
          </a:p>
          <a:p>
            <a:endParaRPr lang="en-US" dirty="0"/>
          </a:p>
        </p:txBody>
      </p:sp>
      <p:grpSp>
        <p:nvGrpSpPr>
          <p:cNvPr id="28" name="Group 27">
            <a:extLst>
              <a:ext uri="{FF2B5EF4-FFF2-40B4-BE49-F238E27FC236}">
                <a16:creationId xmlns:a16="http://schemas.microsoft.com/office/drawing/2014/main" id="{AAD6373F-F3F2-47D2-8A13-1C30DA76D102}"/>
              </a:ext>
            </a:extLst>
          </p:cNvPr>
          <p:cNvGrpSpPr/>
          <p:nvPr/>
        </p:nvGrpSpPr>
        <p:grpSpPr>
          <a:xfrm>
            <a:off x="8994691" y="1687370"/>
            <a:ext cx="1835651" cy="4075332"/>
            <a:chOff x="399538" y="1551820"/>
            <a:chExt cx="2574864" cy="5077580"/>
          </a:xfrm>
        </p:grpSpPr>
        <p:pic>
          <p:nvPicPr>
            <p:cNvPr id="29" name="Picture 6" descr="Radar depth sounding of polar ice">
              <a:extLst>
                <a:ext uri="{FF2B5EF4-FFF2-40B4-BE49-F238E27FC236}">
                  <a16:creationId xmlns:a16="http://schemas.microsoft.com/office/drawing/2014/main" id="{9C1A2A22-12A0-444A-9141-8C16F2CA7D9A}"/>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620053" y="1551820"/>
              <a:ext cx="2354349" cy="507758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D96B0AC9-873B-442C-801E-2890A36C08C9}"/>
                </a:ext>
              </a:extLst>
            </p:cNvPr>
            <p:cNvSpPr/>
            <p:nvPr/>
          </p:nvSpPr>
          <p:spPr>
            <a:xfrm>
              <a:off x="399538" y="5091957"/>
              <a:ext cx="27241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2" name="TextBox 1">
            <a:extLst>
              <a:ext uri="{FF2B5EF4-FFF2-40B4-BE49-F238E27FC236}">
                <a16:creationId xmlns:a16="http://schemas.microsoft.com/office/drawing/2014/main" id="{2FECED8C-D966-479F-9A29-F85CE801C121}"/>
              </a:ext>
            </a:extLst>
          </p:cNvPr>
          <p:cNvSpPr txBox="1"/>
          <p:nvPr/>
        </p:nvSpPr>
        <p:spPr>
          <a:xfrm>
            <a:off x="0" y="5591231"/>
            <a:ext cx="10410222" cy="549381"/>
          </a:xfrm>
          <a:prstGeom prst="rect">
            <a:avLst/>
          </a:prstGeom>
          <a:noFill/>
        </p:spPr>
        <p:txBody>
          <a:bodyPr wrap="none" rtlCol="0">
            <a:spAutoFit/>
          </a:bodyPr>
          <a:lstStyle/>
          <a:p>
            <a:r>
              <a:rPr lang="en-US" sz="990" dirty="0">
                <a:solidFill>
                  <a:schemeClr val="bg1"/>
                </a:solidFill>
              </a:rPr>
              <a:t>*CReSIS. 2018. </a:t>
            </a:r>
            <a:r>
              <a:rPr lang="en-US" sz="990" dirty="0" err="1">
                <a:solidFill>
                  <a:schemeClr val="bg1"/>
                </a:solidFill>
              </a:rPr>
              <a:t>MCoRDS</a:t>
            </a:r>
            <a:r>
              <a:rPr lang="en-US" sz="990" dirty="0">
                <a:solidFill>
                  <a:schemeClr val="bg1"/>
                </a:solidFill>
              </a:rPr>
              <a:t> Data, Lawrence, Kansas, USA. Digital Media. </a:t>
            </a:r>
            <a:r>
              <a:rPr lang="en-US" sz="990" dirty="0">
                <a:solidFill>
                  <a:schemeClr val="bg1"/>
                </a:solidFill>
                <a:hlinkClick r:id="rId6"/>
              </a:rPr>
              <a:t>http://data.cresis.ku.edu/</a:t>
            </a:r>
            <a:endParaRPr lang="en-US" sz="990" dirty="0">
              <a:solidFill>
                <a:schemeClr val="bg1"/>
              </a:solidFill>
            </a:endParaRPr>
          </a:p>
          <a:p>
            <a:r>
              <a:rPr lang="en-US" sz="990" dirty="0">
                <a:solidFill>
                  <a:schemeClr val="bg1"/>
                </a:solidFill>
              </a:rPr>
              <a:t>*</a:t>
            </a:r>
            <a:r>
              <a:rPr lang="en-US" sz="990" dirty="0" err="1">
                <a:solidFill>
                  <a:schemeClr val="bg1"/>
                </a:solidFill>
              </a:rPr>
              <a:t>Gogineni</a:t>
            </a:r>
            <a:r>
              <a:rPr lang="en-US" sz="990" dirty="0">
                <a:solidFill>
                  <a:schemeClr val="bg1"/>
                </a:solidFill>
              </a:rPr>
              <a:t>, S., J.-B. Yan, et al., "Bed topography of fast-flowing glaciers and fine-resolution mapping of internal layers", 26th IUGG General Assembly 2015, Prague, 06/22-07/2, 2015.</a:t>
            </a:r>
          </a:p>
          <a:p>
            <a:endParaRPr lang="en-US" sz="99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7424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2.7|3.5|2.4|8.7|5.3"/>
</p:tagLst>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W_Public_widescreen">
  <a:themeElements>
    <a:clrScheme name="Custom 3">
      <a:dk1>
        <a:srgbClr val="000000"/>
      </a:dk1>
      <a:lt1>
        <a:srgbClr val="FFFFFF"/>
      </a:lt1>
      <a:dk2>
        <a:srgbClr val="006EB8"/>
      </a:dk2>
      <a:lt2>
        <a:srgbClr val="EEECE1"/>
      </a:lt2>
      <a:accent1>
        <a:srgbClr val="95B3D7"/>
      </a:accent1>
      <a:accent2>
        <a:srgbClr val="7E2F8E"/>
      </a:accent2>
      <a:accent3>
        <a:srgbClr val="008013"/>
      </a:accent3>
      <a:accent4>
        <a:srgbClr val="C05708"/>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1318EB27-CC05-4D5E-9EFA-950FC8805703}" vid="{B86759C1-E09E-4556-857E-CDCF9A3C6A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F88E22E-2A4B-4FB1-9848-BF16E7DBE74B}">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92859</TotalTime>
  <Words>1489</Words>
  <Application>Microsoft Office PowerPoint</Application>
  <PresentationFormat>Custom</PresentationFormat>
  <Paragraphs>197</Paragraphs>
  <Slides>24</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Century Gothic</vt:lpstr>
      <vt:lpstr>Courier New</vt:lpstr>
      <vt:lpstr>Times New Roman</vt:lpstr>
      <vt:lpstr>Trebuchet MS</vt:lpstr>
      <vt:lpstr>Wingdings</vt:lpstr>
      <vt:lpstr>Title &amp; Bullet</vt:lpstr>
      <vt:lpstr>MW_Public_widescreen</vt:lpstr>
      <vt:lpstr>SEAM AI</vt:lpstr>
      <vt:lpstr>TEAM CONTACT INFORMATION</vt:lpstr>
      <vt:lpstr>understanding of Problem Statement</vt:lpstr>
      <vt:lpstr>Proposed solution</vt:lpstr>
      <vt:lpstr>Proposed Workflow – Segmentation of images with wavelets &amp; CNNs</vt:lpstr>
      <vt:lpstr>CASE STUDY</vt:lpstr>
      <vt:lpstr>the proposed workflow has already been demonstrated successfully on polar ice sheets</vt:lpstr>
      <vt:lpstr>Radar data of Antarctic ice sheets are analogous to seismic data</vt:lpstr>
      <vt:lpstr>Case Study Data </vt:lpstr>
      <vt:lpstr>Developing Artificial Intelligence algorithm for automated labeling </vt:lpstr>
      <vt:lpstr>Why did our model fail? </vt:lpstr>
      <vt:lpstr>How to detrend this data ? </vt:lpstr>
      <vt:lpstr>Which technique to use ? </vt:lpstr>
      <vt:lpstr>Introduction to Wavelet Multiresolution Analysis </vt:lpstr>
      <vt:lpstr>Signal Preprocessing using Wavelet Multiresolution Analysis </vt:lpstr>
      <vt:lpstr>Signal Preprocessing using Wavelet Multiresolution Analysis </vt:lpstr>
      <vt:lpstr>Wavelets improve contrast for geologic boundaries </vt:lpstr>
      <vt:lpstr>After preprocessing, build deep learning model and deploy to nvidia GPUs</vt:lpstr>
      <vt:lpstr>Developing Artificial Intelligence algorithm for automated labeling </vt:lpstr>
      <vt:lpstr>Developing Artificial Intelligence algorithm for automated labeling </vt:lpstr>
      <vt:lpstr>Overall result </vt:lpstr>
      <vt:lpstr>Summary of case study</vt:lpstr>
      <vt:lpstr>Paper presented at multiple conferences</vt:lpstr>
      <vt:lpstr>We propose using the same workflow for parihaka seismic volume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Samvith Vasudeva Rao</cp:lastModifiedBy>
  <cp:revision>3644</cp:revision>
  <dcterms:created xsi:type="dcterms:W3CDTF">2008-01-24T03:11:41Z</dcterms:created>
  <dcterms:modified xsi:type="dcterms:W3CDTF">2021-02-18T10:23:29Z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